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96" d="100"/>
          <a:sy n="96" d="100"/>
        </p:scale>
        <p:origin x="8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07419-F4FB-44F0-9335-C305B01495B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B2D5C8A-AABD-46C3-BB8F-1D9C67A3BD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1310B72-A7EE-49B0-BCD9-FC55B7BFE281}"/>
              </a:ext>
            </a:extLst>
          </p:cNvPr>
          <p:cNvSpPr>
            <a:spLocks noGrp="1"/>
          </p:cNvSpPr>
          <p:nvPr>
            <p:ph type="dt" sz="half" idx="10"/>
          </p:nvPr>
        </p:nvSpPr>
        <p:spPr/>
        <p:txBody>
          <a:bodyPr/>
          <a:lstStyle/>
          <a:p>
            <a:fld id="{D969B747-8EA7-4644-8A4D-9D9F42CDF29E}" type="datetimeFigureOut">
              <a:rPr lang="en-US" smtClean="0"/>
              <a:t>3/30/2020</a:t>
            </a:fld>
            <a:endParaRPr lang="en-US"/>
          </a:p>
        </p:txBody>
      </p:sp>
      <p:sp>
        <p:nvSpPr>
          <p:cNvPr id="5" name="Footer Placeholder 4">
            <a:extLst>
              <a:ext uri="{FF2B5EF4-FFF2-40B4-BE49-F238E27FC236}">
                <a16:creationId xmlns:a16="http://schemas.microsoft.com/office/drawing/2014/main" id="{DACA516F-3101-4D9C-850F-3AB6D32EA7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473E13-998A-4A24-88AA-4EEB411824B3}"/>
              </a:ext>
            </a:extLst>
          </p:cNvPr>
          <p:cNvSpPr>
            <a:spLocks noGrp="1"/>
          </p:cNvSpPr>
          <p:nvPr>
            <p:ph type="sldNum" sz="quarter" idx="12"/>
          </p:nvPr>
        </p:nvSpPr>
        <p:spPr/>
        <p:txBody>
          <a:bodyPr/>
          <a:lstStyle/>
          <a:p>
            <a:fld id="{3AA8D83E-D4A9-4085-8ECA-D55F60E7958A}" type="slidenum">
              <a:rPr lang="en-US" smtClean="0"/>
              <a:t>‹#›</a:t>
            </a:fld>
            <a:endParaRPr lang="en-US"/>
          </a:p>
        </p:txBody>
      </p:sp>
    </p:spTree>
    <p:extLst>
      <p:ext uri="{BB962C8B-B14F-4D97-AF65-F5344CB8AC3E}">
        <p14:creationId xmlns:p14="http://schemas.microsoft.com/office/powerpoint/2010/main" val="864186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BAC67-5454-43A6-A034-613D07A04D7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E7C10C0-9888-470B-9EEC-0800A672A0A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233CC5-CA75-42F1-9084-82651D551E71}"/>
              </a:ext>
            </a:extLst>
          </p:cNvPr>
          <p:cNvSpPr>
            <a:spLocks noGrp="1"/>
          </p:cNvSpPr>
          <p:nvPr>
            <p:ph type="dt" sz="half" idx="10"/>
          </p:nvPr>
        </p:nvSpPr>
        <p:spPr/>
        <p:txBody>
          <a:bodyPr/>
          <a:lstStyle/>
          <a:p>
            <a:fld id="{D969B747-8EA7-4644-8A4D-9D9F42CDF29E}" type="datetimeFigureOut">
              <a:rPr lang="en-US" smtClean="0"/>
              <a:t>3/30/2020</a:t>
            </a:fld>
            <a:endParaRPr lang="en-US"/>
          </a:p>
        </p:txBody>
      </p:sp>
      <p:sp>
        <p:nvSpPr>
          <p:cNvPr id="5" name="Footer Placeholder 4">
            <a:extLst>
              <a:ext uri="{FF2B5EF4-FFF2-40B4-BE49-F238E27FC236}">
                <a16:creationId xmlns:a16="http://schemas.microsoft.com/office/drawing/2014/main" id="{0CF7A31D-3A87-4BAB-93E4-C52EE34BCE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B10572-3191-4920-ADDC-F8506805960A}"/>
              </a:ext>
            </a:extLst>
          </p:cNvPr>
          <p:cNvSpPr>
            <a:spLocks noGrp="1"/>
          </p:cNvSpPr>
          <p:nvPr>
            <p:ph type="sldNum" sz="quarter" idx="12"/>
          </p:nvPr>
        </p:nvSpPr>
        <p:spPr/>
        <p:txBody>
          <a:bodyPr/>
          <a:lstStyle/>
          <a:p>
            <a:fld id="{3AA8D83E-D4A9-4085-8ECA-D55F60E7958A}" type="slidenum">
              <a:rPr lang="en-US" smtClean="0"/>
              <a:t>‹#›</a:t>
            </a:fld>
            <a:endParaRPr lang="en-US"/>
          </a:p>
        </p:txBody>
      </p:sp>
    </p:spTree>
    <p:extLst>
      <p:ext uri="{BB962C8B-B14F-4D97-AF65-F5344CB8AC3E}">
        <p14:creationId xmlns:p14="http://schemas.microsoft.com/office/powerpoint/2010/main" val="542469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D8392E-A452-4786-BC14-BD28815A085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1D48A8-EF6A-47A2-8B19-1F5B49AF9D1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4D15D7-E594-4B4C-8481-AE6CD55B0BEB}"/>
              </a:ext>
            </a:extLst>
          </p:cNvPr>
          <p:cNvSpPr>
            <a:spLocks noGrp="1"/>
          </p:cNvSpPr>
          <p:nvPr>
            <p:ph type="dt" sz="half" idx="10"/>
          </p:nvPr>
        </p:nvSpPr>
        <p:spPr/>
        <p:txBody>
          <a:bodyPr/>
          <a:lstStyle/>
          <a:p>
            <a:fld id="{D969B747-8EA7-4644-8A4D-9D9F42CDF29E}" type="datetimeFigureOut">
              <a:rPr lang="en-US" smtClean="0"/>
              <a:t>3/30/2020</a:t>
            </a:fld>
            <a:endParaRPr lang="en-US"/>
          </a:p>
        </p:txBody>
      </p:sp>
      <p:sp>
        <p:nvSpPr>
          <p:cNvPr id="5" name="Footer Placeholder 4">
            <a:extLst>
              <a:ext uri="{FF2B5EF4-FFF2-40B4-BE49-F238E27FC236}">
                <a16:creationId xmlns:a16="http://schemas.microsoft.com/office/drawing/2014/main" id="{ABA4E84D-9A6E-405F-B696-B7D4C64620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04D080-F495-4444-8F47-91B7A507FF57}"/>
              </a:ext>
            </a:extLst>
          </p:cNvPr>
          <p:cNvSpPr>
            <a:spLocks noGrp="1"/>
          </p:cNvSpPr>
          <p:nvPr>
            <p:ph type="sldNum" sz="quarter" idx="12"/>
          </p:nvPr>
        </p:nvSpPr>
        <p:spPr/>
        <p:txBody>
          <a:bodyPr/>
          <a:lstStyle/>
          <a:p>
            <a:fld id="{3AA8D83E-D4A9-4085-8ECA-D55F60E7958A}" type="slidenum">
              <a:rPr lang="en-US" smtClean="0"/>
              <a:t>‹#›</a:t>
            </a:fld>
            <a:endParaRPr lang="en-US"/>
          </a:p>
        </p:txBody>
      </p:sp>
    </p:spTree>
    <p:extLst>
      <p:ext uri="{BB962C8B-B14F-4D97-AF65-F5344CB8AC3E}">
        <p14:creationId xmlns:p14="http://schemas.microsoft.com/office/powerpoint/2010/main" val="1182981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553E3-3C24-4935-A537-117DA2CD1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860103-E34D-46AD-B828-D51EDF3FFA1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579E2D-FE0E-4C4D-BE23-A7D76E77D366}"/>
              </a:ext>
            </a:extLst>
          </p:cNvPr>
          <p:cNvSpPr>
            <a:spLocks noGrp="1"/>
          </p:cNvSpPr>
          <p:nvPr>
            <p:ph type="dt" sz="half" idx="10"/>
          </p:nvPr>
        </p:nvSpPr>
        <p:spPr/>
        <p:txBody>
          <a:bodyPr/>
          <a:lstStyle/>
          <a:p>
            <a:fld id="{D969B747-8EA7-4644-8A4D-9D9F42CDF29E}" type="datetimeFigureOut">
              <a:rPr lang="en-US" smtClean="0"/>
              <a:t>3/30/2020</a:t>
            </a:fld>
            <a:endParaRPr lang="en-US"/>
          </a:p>
        </p:txBody>
      </p:sp>
      <p:sp>
        <p:nvSpPr>
          <p:cNvPr id="5" name="Footer Placeholder 4">
            <a:extLst>
              <a:ext uri="{FF2B5EF4-FFF2-40B4-BE49-F238E27FC236}">
                <a16:creationId xmlns:a16="http://schemas.microsoft.com/office/drawing/2014/main" id="{D47971C3-519D-484E-8830-103E0EBA88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D13600-831E-4575-AA64-CDAF49EF6469}"/>
              </a:ext>
            </a:extLst>
          </p:cNvPr>
          <p:cNvSpPr>
            <a:spLocks noGrp="1"/>
          </p:cNvSpPr>
          <p:nvPr>
            <p:ph type="sldNum" sz="quarter" idx="12"/>
          </p:nvPr>
        </p:nvSpPr>
        <p:spPr/>
        <p:txBody>
          <a:bodyPr/>
          <a:lstStyle/>
          <a:p>
            <a:fld id="{3AA8D83E-D4A9-4085-8ECA-D55F60E7958A}" type="slidenum">
              <a:rPr lang="en-US" smtClean="0"/>
              <a:t>‹#›</a:t>
            </a:fld>
            <a:endParaRPr lang="en-US"/>
          </a:p>
        </p:txBody>
      </p:sp>
    </p:spTree>
    <p:extLst>
      <p:ext uri="{BB962C8B-B14F-4D97-AF65-F5344CB8AC3E}">
        <p14:creationId xmlns:p14="http://schemas.microsoft.com/office/powerpoint/2010/main" val="1136071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314EF-7DA3-4AEF-9506-B4806BFCE95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E9F7BDF-A805-4FD3-B834-E69A31323A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BCB0E8D-FEEC-4D53-AA71-E6100513E8DF}"/>
              </a:ext>
            </a:extLst>
          </p:cNvPr>
          <p:cNvSpPr>
            <a:spLocks noGrp="1"/>
          </p:cNvSpPr>
          <p:nvPr>
            <p:ph type="dt" sz="half" idx="10"/>
          </p:nvPr>
        </p:nvSpPr>
        <p:spPr/>
        <p:txBody>
          <a:bodyPr/>
          <a:lstStyle/>
          <a:p>
            <a:fld id="{D969B747-8EA7-4644-8A4D-9D9F42CDF29E}" type="datetimeFigureOut">
              <a:rPr lang="en-US" smtClean="0"/>
              <a:t>3/30/2020</a:t>
            </a:fld>
            <a:endParaRPr lang="en-US"/>
          </a:p>
        </p:txBody>
      </p:sp>
      <p:sp>
        <p:nvSpPr>
          <p:cNvPr id="5" name="Footer Placeholder 4">
            <a:extLst>
              <a:ext uri="{FF2B5EF4-FFF2-40B4-BE49-F238E27FC236}">
                <a16:creationId xmlns:a16="http://schemas.microsoft.com/office/drawing/2014/main" id="{0195E4C0-CDDE-498B-9EAF-377215177A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24B9D9-2607-44BB-BBD7-7EB6B626BB5C}"/>
              </a:ext>
            </a:extLst>
          </p:cNvPr>
          <p:cNvSpPr>
            <a:spLocks noGrp="1"/>
          </p:cNvSpPr>
          <p:nvPr>
            <p:ph type="sldNum" sz="quarter" idx="12"/>
          </p:nvPr>
        </p:nvSpPr>
        <p:spPr/>
        <p:txBody>
          <a:bodyPr/>
          <a:lstStyle/>
          <a:p>
            <a:fld id="{3AA8D83E-D4A9-4085-8ECA-D55F60E7958A}" type="slidenum">
              <a:rPr lang="en-US" smtClean="0"/>
              <a:t>‹#›</a:t>
            </a:fld>
            <a:endParaRPr lang="en-US"/>
          </a:p>
        </p:txBody>
      </p:sp>
    </p:spTree>
    <p:extLst>
      <p:ext uri="{BB962C8B-B14F-4D97-AF65-F5344CB8AC3E}">
        <p14:creationId xmlns:p14="http://schemas.microsoft.com/office/powerpoint/2010/main" val="3498653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8135B-B62A-4F4C-9E61-7D11FE3106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CD81B8-82FE-49B7-BCD9-87B4E6F9C5C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2D28FA4-5957-4749-8535-2C7E89CD0D8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0E61BFC-DA9F-44CF-A006-BF349C1A4E2E}"/>
              </a:ext>
            </a:extLst>
          </p:cNvPr>
          <p:cNvSpPr>
            <a:spLocks noGrp="1"/>
          </p:cNvSpPr>
          <p:nvPr>
            <p:ph type="dt" sz="half" idx="10"/>
          </p:nvPr>
        </p:nvSpPr>
        <p:spPr/>
        <p:txBody>
          <a:bodyPr/>
          <a:lstStyle/>
          <a:p>
            <a:fld id="{D969B747-8EA7-4644-8A4D-9D9F42CDF29E}" type="datetimeFigureOut">
              <a:rPr lang="en-US" smtClean="0"/>
              <a:t>3/30/2020</a:t>
            </a:fld>
            <a:endParaRPr lang="en-US"/>
          </a:p>
        </p:txBody>
      </p:sp>
      <p:sp>
        <p:nvSpPr>
          <p:cNvPr id="6" name="Footer Placeholder 5">
            <a:extLst>
              <a:ext uri="{FF2B5EF4-FFF2-40B4-BE49-F238E27FC236}">
                <a16:creationId xmlns:a16="http://schemas.microsoft.com/office/drawing/2014/main" id="{68525233-B4CF-4757-BBA6-07F6EE5107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9E10A8-3DC3-4700-9527-A351F74C1995}"/>
              </a:ext>
            </a:extLst>
          </p:cNvPr>
          <p:cNvSpPr>
            <a:spLocks noGrp="1"/>
          </p:cNvSpPr>
          <p:nvPr>
            <p:ph type="sldNum" sz="quarter" idx="12"/>
          </p:nvPr>
        </p:nvSpPr>
        <p:spPr/>
        <p:txBody>
          <a:bodyPr/>
          <a:lstStyle/>
          <a:p>
            <a:fld id="{3AA8D83E-D4A9-4085-8ECA-D55F60E7958A}" type="slidenum">
              <a:rPr lang="en-US" smtClean="0"/>
              <a:t>‹#›</a:t>
            </a:fld>
            <a:endParaRPr lang="en-US"/>
          </a:p>
        </p:txBody>
      </p:sp>
    </p:spTree>
    <p:extLst>
      <p:ext uri="{BB962C8B-B14F-4D97-AF65-F5344CB8AC3E}">
        <p14:creationId xmlns:p14="http://schemas.microsoft.com/office/powerpoint/2010/main" val="3615335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D6605-30DE-47BF-AA8B-97BFDAED581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6D45544-8DC3-4E9E-B376-8522191C7E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9623FFD-393B-47C6-B26E-DA2537D9376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AEDF7D3-8151-4D37-B108-77A1086273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401BA73-5689-4BD1-B9ED-CBBCDFA13DC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8A3AD3D-5C32-4D4E-9404-5959A3194197}"/>
              </a:ext>
            </a:extLst>
          </p:cNvPr>
          <p:cNvSpPr>
            <a:spLocks noGrp="1"/>
          </p:cNvSpPr>
          <p:nvPr>
            <p:ph type="dt" sz="half" idx="10"/>
          </p:nvPr>
        </p:nvSpPr>
        <p:spPr/>
        <p:txBody>
          <a:bodyPr/>
          <a:lstStyle/>
          <a:p>
            <a:fld id="{D969B747-8EA7-4644-8A4D-9D9F42CDF29E}" type="datetimeFigureOut">
              <a:rPr lang="en-US" smtClean="0"/>
              <a:t>3/30/2020</a:t>
            </a:fld>
            <a:endParaRPr lang="en-US"/>
          </a:p>
        </p:txBody>
      </p:sp>
      <p:sp>
        <p:nvSpPr>
          <p:cNvPr id="8" name="Footer Placeholder 7">
            <a:extLst>
              <a:ext uri="{FF2B5EF4-FFF2-40B4-BE49-F238E27FC236}">
                <a16:creationId xmlns:a16="http://schemas.microsoft.com/office/drawing/2014/main" id="{FA3B9657-2B98-46C8-ACD6-CCA0AEC8291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DE1BBD1-D519-4324-8361-0ADE014AAFE8}"/>
              </a:ext>
            </a:extLst>
          </p:cNvPr>
          <p:cNvSpPr>
            <a:spLocks noGrp="1"/>
          </p:cNvSpPr>
          <p:nvPr>
            <p:ph type="sldNum" sz="quarter" idx="12"/>
          </p:nvPr>
        </p:nvSpPr>
        <p:spPr/>
        <p:txBody>
          <a:bodyPr/>
          <a:lstStyle/>
          <a:p>
            <a:fld id="{3AA8D83E-D4A9-4085-8ECA-D55F60E7958A}" type="slidenum">
              <a:rPr lang="en-US" smtClean="0"/>
              <a:t>‹#›</a:t>
            </a:fld>
            <a:endParaRPr lang="en-US"/>
          </a:p>
        </p:txBody>
      </p:sp>
    </p:spTree>
    <p:extLst>
      <p:ext uri="{BB962C8B-B14F-4D97-AF65-F5344CB8AC3E}">
        <p14:creationId xmlns:p14="http://schemas.microsoft.com/office/powerpoint/2010/main" val="4021885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51A30-8813-4AF7-AD8C-1334DAE496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7AC36B9-1C7A-4F15-9D99-E2E5DE980DE9}"/>
              </a:ext>
            </a:extLst>
          </p:cNvPr>
          <p:cNvSpPr>
            <a:spLocks noGrp="1"/>
          </p:cNvSpPr>
          <p:nvPr>
            <p:ph type="dt" sz="half" idx="10"/>
          </p:nvPr>
        </p:nvSpPr>
        <p:spPr/>
        <p:txBody>
          <a:bodyPr/>
          <a:lstStyle/>
          <a:p>
            <a:fld id="{D969B747-8EA7-4644-8A4D-9D9F42CDF29E}" type="datetimeFigureOut">
              <a:rPr lang="en-US" smtClean="0"/>
              <a:t>3/30/2020</a:t>
            </a:fld>
            <a:endParaRPr lang="en-US"/>
          </a:p>
        </p:txBody>
      </p:sp>
      <p:sp>
        <p:nvSpPr>
          <p:cNvPr id="4" name="Footer Placeholder 3">
            <a:extLst>
              <a:ext uri="{FF2B5EF4-FFF2-40B4-BE49-F238E27FC236}">
                <a16:creationId xmlns:a16="http://schemas.microsoft.com/office/drawing/2014/main" id="{31432511-C34E-4A4D-821C-00B2870E15B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27E17A5-E7B0-468A-85D7-40B426395135}"/>
              </a:ext>
            </a:extLst>
          </p:cNvPr>
          <p:cNvSpPr>
            <a:spLocks noGrp="1"/>
          </p:cNvSpPr>
          <p:nvPr>
            <p:ph type="sldNum" sz="quarter" idx="12"/>
          </p:nvPr>
        </p:nvSpPr>
        <p:spPr/>
        <p:txBody>
          <a:bodyPr/>
          <a:lstStyle/>
          <a:p>
            <a:fld id="{3AA8D83E-D4A9-4085-8ECA-D55F60E7958A}" type="slidenum">
              <a:rPr lang="en-US" smtClean="0"/>
              <a:t>‹#›</a:t>
            </a:fld>
            <a:endParaRPr lang="en-US"/>
          </a:p>
        </p:txBody>
      </p:sp>
    </p:spTree>
    <p:extLst>
      <p:ext uri="{BB962C8B-B14F-4D97-AF65-F5344CB8AC3E}">
        <p14:creationId xmlns:p14="http://schemas.microsoft.com/office/powerpoint/2010/main" val="757080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986632-5F54-40D2-A514-8702A3B61E4A}"/>
              </a:ext>
            </a:extLst>
          </p:cNvPr>
          <p:cNvSpPr>
            <a:spLocks noGrp="1"/>
          </p:cNvSpPr>
          <p:nvPr>
            <p:ph type="dt" sz="half" idx="10"/>
          </p:nvPr>
        </p:nvSpPr>
        <p:spPr/>
        <p:txBody>
          <a:bodyPr/>
          <a:lstStyle/>
          <a:p>
            <a:fld id="{D969B747-8EA7-4644-8A4D-9D9F42CDF29E}" type="datetimeFigureOut">
              <a:rPr lang="en-US" smtClean="0"/>
              <a:t>3/30/2020</a:t>
            </a:fld>
            <a:endParaRPr lang="en-US"/>
          </a:p>
        </p:txBody>
      </p:sp>
      <p:sp>
        <p:nvSpPr>
          <p:cNvPr id="3" name="Footer Placeholder 2">
            <a:extLst>
              <a:ext uri="{FF2B5EF4-FFF2-40B4-BE49-F238E27FC236}">
                <a16:creationId xmlns:a16="http://schemas.microsoft.com/office/drawing/2014/main" id="{75CDD38C-F947-48AC-8832-C34AE2AD67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1D357F7-7045-4FAB-AC28-B2104F78D361}"/>
              </a:ext>
            </a:extLst>
          </p:cNvPr>
          <p:cNvSpPr>
            <a:spLocks noGrp="1"/>
          </p:cNvSpPr>
          <p:nvPr>
            <p:ph type="sldNum" sz="quarter" idx="12"/>
          </p:nvPr>
        </p:nvSpPr>
        <p:spPr/>
        <p:txBody>
          <a:bodyPr/>
          <a:lstStyle/>
          <a:p>
            <a:fld id="{3AA8D83E-D4A9-4085-8ECA-D55F60E7958A}" type="slidenum">
              <a:rPr lang="en-US" smtClean="0"/>
              <a:t>‹#›</a:t>
            </a:fld>
            <a:endParaRPr lang="en-US"/>
          </a:p>
        </p:txBody>
      </p:sp>
    </p:spTree>
    <p:extLst>
      <p:ext uri="{BB962C8B-B14F-4D97-AF65-F5344CB8AC3E}">
        <p14:creationId xmlns:p14="http://schemas.microsoft.com/office/powerpoint/2010/main" val="1836123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2A312-2B51-4742-A397-749E477B4D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9D998BA-D134-494C-B15F-61F7903839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302D859-B952-4FB0-97A3-55A83D344A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243F6D-B87A-4A15-8B06-5E84B3BED5CA}"/>
              </a:ext>
            </a:extLst>
          </p:cNvPr>
          <p:cNvSpPr>
            <a:spLocks noGrp="1"/>
          </p:cNvSpPr>
          <p:nvPr>
            <p:ph type="dt" sz="half" idx="10"/>
          </p:nvPr>
        </p:nvSpPr>
        <p:spPr/>
        <p:txBody>
          <a:bodyPr/>
          <a:lstStyle/>
          <a:p>
            <a:fld id="{D969B747-8EA7-4644-8A4D-9D9F42CDF29E}" type="datetimeFigureOut">
              <a:rPr lang="en-US" smtClean="0"/>
              <a:t>3/30/2020</a:t>
            </a:fld>
            <a:endParaRPr lang="en-US"/>
          </a:p>
        </p:txBody>
      </p:sp>
      <p:sp>
        <p:nvSpPr>
          <p:cNvPr id="6" name="Footer Placeholder 5">
            <a:extLst>
              <a:ext uri="{FF2B5EF4-FFF2-40B4-BE49-F238E27FC236}">
                <a16:creationId xmlns:a16="http://schemas.microsoft.com/office/drawing/2014/main" id="{0AC7E718-C257-4721-8182-7AF328FBF4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2B9BB8-9FB6-4C0A-9E25-7C81F23C9D3F}"/>
              </a:ext>
            </a:extLst>
          </p:cNvPr>
          <p:cNvSpPr>
            <a:spLocks noGrp="1"/>
          </p:cNvSpPr>
          <p:nvPr>
            <p:ph type="sldNum" sz="quarter" idx="12"/>
          </p:nvPr>
        </p:nvSpPr>
        <p:spPr/>
        <p:txBody>
          <a:bodyPr/>
          <a:lstStyle/>
          <a:p>
            <a:fld id="{3AA8D83E-D4A9-4085-8ECA-D55F60E7958A}" type="slidenum">
              <a:rPr lang="en-US" smtClean="0"/>
              <a:t>‹#›</a:t>
            </a:fld>
            <a:endParaRPr lang="en-US"/>
          </a:p>
        </p:txBody>
      </p:sp>
    </p:spTree>
    <p:extLst>
      <p:ext uri="{BB962C8B-B14F-4D97-AF65-F5344CB8AC3E}">
        <p14:creationId xmlns:p14="http://schemas.microsoft.com/office/powerpoint/2010/main" val="3716230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6CD72-676E-4F06-A2F3-FDCB6A1E6F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9663A55-C5D0-4016-9707-70224E88DE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DDAACB9-CCEA-482D-AFEC-EA2B35AA31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9063AB-A9B2-4BB5-A6AE-71917EA9FA17}"/>
              </a:ext>
            </a:extLst>
          </p:cNvPr>
          <p:cNvSpPr>
            <a:spLocks noGrp="1"/>
          </p:cNvSpPr>
          <p:nvPr>
            <p:ph type="dt" sz="half" idx="10"/>
          </p:nvPr>
        </p:nvSpPr>
        <p:spPr/>
        <p:txBody>
          <a:bodyPr/>
          <a:lstStyle/>
          <a:p>
            <a:fld id="{D969B747-8EA7-4644-8A4D-9D9F42CDF29E}" type="datetimeFigureOut">
              <a:rPr lang="en-US" smtClean="0"/>
              <a:t>3/30/2020</a:t>
            </a:fld>
            <a:endParaRPr lang="en-US"/>
          </a:p>
        </p:txBody>
      </p:sp>
      <p:sp>
        <p:nvSpPr>
          <p:cNvPr id="6" name="Footer Placeholder 5">
            <a:extLst>
              <a:ext uri="{FF2B5EF4-FFF2-40B4-BE49-F238E27FC236}">
                <a16:creationId xmlns:a16="http://schemas.microsoft.com/office/drawing/2014/main" id="{DB2334E0-B26C-4F03-BB4A-C48E8F9460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9DF424-06F6-473C-983F-1C345976927C}"/>
              </a:ext>
            </a:extLst>
          </p:cNvPr>
          <p:cNvSpPr>
            <a:spLocks noGrp="1"/>
          </p:cNvSpPr>
          <p:nvPr>
            <p:ph type="sldNum" sz="quarter" idx="12"/>
          </p:nvPr>
        </p:nvSpPr>
        <p:spPr/>
        <p:txBody>
          <a:bodyPr/>
          <a:lstStyle/>
          <a:p>
            <a:fld id="{3AA8D83E-D4A9-4085-8ECA-D55F60E7958A}" type="slidenum">
              <a:rPr lang="en-US" smtClean="0"/>
              <a:t>‹#›</a:t>
            </a:fld>
            <a:endParaRPr lang="en-US"/>
          </a:p>
        </p:txBody>
      </p:sp>
    </p:spTree>
    <p:extLst>
      <p:ext uri="{BB962C8B-B14F-4D97-AF65-F5344CB8AC3E}">
        <p14:creationId xmlns:p14="http://schemas.microsoft.com/office/powerpoint/2010/main" val="3677852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710D4C-8C27-4F29-81CD-51064E958A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4A790A1-DA8A-4A4E-97B1-4B84A5AFD8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8880D6-3CA4-4BAC-B03F-EF369FA9C0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69B747-8EA7-4644-8A4D-9D9F42CDF29E}" type="datetimeFigureOut">
              <a:rPr lang="en-US" smtClean="0"/>
              <a:t>3/30/2020</a:t>
            </a:fld>
            <a:endParaRPr lang="en-US"/>
          </a:p>
        </p:txBody>
      </p:sp>
      <p:sp>
        <p:nvSpPr>
          <p:cNvPr id="5" name="Footer Placeholder 4">
            <a:extLst>
              <a:ext uri="{FF2B5EF4-FFF2-40B4-BE49-F238E27FC236}">
                <a16:creationId xmlns:a16="http://schemas.microsoft.com/office/drawing/2014/main" id="{5196F187-2087-4970-844A-1B621BE0B7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C9FCDD3-B224-4FB7-A719-373B006E3F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A8D83E-D4A9-4085-8ECA-D55F60E7958A}" type="slidenum">
              <a:rPr lang="en-US" smtClean="0"/>
              <a:t>‹#›</a:t>
            </a:fld>
            <a:endParaRPr lang="en-US"/>
          </a:p>
        </p:txBody>
      </p:sp>
    </p:spTree>
    <p:extLst>
      <p:ext uri="{BB962C8B-B14F-4D97-AF65-F5344CB8AC3E}">
        <p14:creationId xmlns:p14="http://schemas.microsoft.com/office/powerpoint/2010/main" val="12423374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98EC1-85D5-44FC-A1D0-76F529C75496}"/>
              </a:ext>
            </a:extLst>
          </p:cNvPr>
          <p:cNvSpPr>
            <a:spLocks noGrp="1"/>
          </p:cNvSpPr>
          <p:nvPr>
            <p:ph type="ctrTitle"/>
          </p:nvPr>
        </p:nvSpPr>
        <p:spPr/>
        <p:txBody>
          <a:bodyPr/>
          <a:lstStyle/>
          <a:p>
            <a:r>
              <a:rPr lang="en-US" dirty="0">
                <a:solidFill>
                  <a:srgbClr val="0070C0"/>
                </a:solidFill>
              </a:rPr>
              <a:t>Visual Basic Programs</a:t>
            </a:r>
          </a:p>
        </p:txBody>
      </p:sp>
      <p:sp>
        <p:nvSpPr>
          <p:cNvPr id="3" name="Subtitle 2">
            <a:extLst>
              <a:ext uri="{FF2B5EF4-FFF2-40B4-BE49-F238E27FC236}">
                <a16:creationId xmlns:a16="http://schemas.microsoft.com/office/drawing/2014/main" id="{B28913EF-0576-43EE-8931-8BC2FEF059E1}"/>
              </a:ext>
            </a:extLst>
          </p:cNvPr>
          <p:cNvSpPr>
            <a:spLocks noGrp="1"/>
          </p:cNvSpPr>
          <p:nvPr>
            <p:ph type="subTitle" idx="1"/>
          </p:nvPr>
        </p:nvSpPr>
        <p:spPr/>
        <p:txBody>
          <a:bodyPr/>
          <a:lstStyle/>
          <a:p>
            <a:pPr lvl="1"/>
            <a:r>
              <a:rPr lang="en-US" dirty="0">
                <a:solidFill>
                  <a:srgbClr val="0070C0"/>
                </a:solidFill>
              </a:rPr>
              <a:t>Decisions, variables and basic processing</a:t>
            </a:r>
          </a:p>
        </p:txBody>
      </p:sp>
    </p:spTree>
    <p:extLst>
      <p:ext uri="{BB962C8B-B14F-4D97-AF65-F5344CB8AC3E}">
        <p14:creationId xmlns:p14="http://schemas.microsoft.com/office/powerpoint/2010/main" val="350104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25DDC41-4908-4A9F-B1CE-E3838505CBAF}"/>
              </a:ext>
            </a:extLst>
          </p:cNvPr>
          <p:cNvPicPr>
            <a:picLocks noChangeAspect="1"/>
          </p:cNvPicPr>
          <p:nvPr/>
        </p:nvPicPr>
        <p:blipFill>
          <a:blip r:embed="rId2"/>
          <a:stretch>
            <a:fillRect/>
          </a:stretch>
        </p:blipFill>
        <p:spPr>
          <a:xfrm>
            <a:off x="490537" y="203090"/>
            <a:ext cx="11210925" cy="6324600"/>
          </a:xfrm>
          <a:prstGeom prst="rect">
            <a:avLst/>
          </a:prstGeom>
        </p:spPr>
      </p:pic>
      <p:sp>
        <p:nvSpPr>
          <p:cNvPr id="3" name="TextBox 2">
            <a:extLst>
              <a:ext uri="{FF2B5EF4-FFF2-40B4-BE49-F238E27FC236}">
                <a16:creationId xmlns:a16="http://schemas.microsoft.com/office/drawing/2014/main" id="{ADE36928-D32D-4BA7-B1FC-085D9DEE9C32}"/>
              </a:ext>
            </a:extLst>
          </p:cNvPr>
          <p:cNvSpPr txBox="1"/>
          <p:nvPr/>
        </p:nvSpPr>
        <p:spPr>
          <a:xfrm>
            <a:off x="6599583" y="1415332"/>
            <a:ext cx="45719" cy="369332"/>
          </a:xfrm>
          <a:prstGeom prst="rect">
            <a:avLst/>
          </a:prstGeom>
          <a:noFill/>
        </p:spPr>
        <p:txBody>
          <a:bodyPr wrap="square" rtlCol="0">
            <a:spAutoFit/>
          </a:bodyPr>
          <a:lstStyle/>
          <a:p>
            <a:endParaRPr lang="en-US" dirty="0"/>
          </a:p>
        </p:txBody>
      </p:sp>
      <p:sp>
        <p:nvSpPr>
          <p:cNvPr id="4" name="TextBox 3">
            <a:extLst>
              <a:ext uri="{FF2B5EF4-FFF2-40B4-BE49-F238E27FC236}">
                <a16:creationId xmlns:a16="http://schemas.microsoft.com/office/drawing/2014/main" id="{9F8F583A-6140-4431-AF52-EE2942B92290}"/>
              </a:ext>
            </a:extLst>
          </p:cNvPr>
          <p:cNvSpPr txBox="1"/>
          <p:nvPr/>
        </p:nvSpPr>
        <p:spPr>
          <a:xfrm>
            <a:off x="6750656" y="1343770"/>
            <a:ext cx="4866199" cy="923330"/>
          </a:xfrm>
          <a:prstGeom prst="rect">
            <a:avLst/>
          </a:prstGeom>
          <a:noFill/>
        </p:spPr>
        <p:txBody>
          <a:bodyPr wrap="square" rtlCol="0">
            <a:spAutoFit/>
          </a:bodyPr>
          <a:lstStyle/>
          <a:p>
            <a:r>
              <a:rPr lang="en-US" dirty="0">
                <a:solidFill>
                  <a:srgbClr val="0070C0"/>
                </a:solidFill>
              </a:rPr>
              <a:t>I am now comparing two fields that are numeric. Since they were text fields on the form, I did the conversion.</a:t>
            </a:r>
          </a:p>
        </p:txBody>
      </p:sp>
    </p:spTree>
    <p:extLst>
      <p:ext uri="{BB962C8B-B14F-4D97-AF65-F5344CB8AC3E}">
        <p14:creationId xmlns:p14="http://schemas.microsoft.com/office/powerpoint/2010/main" val="33242443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E9D34D1-EAB8-4535-B133-49706287F4C8}"/>
              </a:ext>
            </a:extLst>
          </p:cNvPr>
          <p:cNvPicPr>
            <a:picLocks noChangeAspect="1"/>
          </p:cNvPicPr>
          <p:nvPr/>
        </p:nvPicPr>
        <p:blipFill>
          <a:blip r:embed="rId2"/>
          <a:stretch>
            <a:fillRect/>
          </a:stretch>
        </p:blipFill>
        <p:spPr>
          <a:xfrm>
            <a:off x="329440" y="102829"/>
            <a:ext cx="10658475" cy="6238875"/>
          </a:xfrm>
          <a:prstGeom prst="rect">
            <a:avLst/>
          </a:prstGeom>
        </p:spPr>
      </p:pic>
      <p:sp>
        <p:nvSpPr>
          <p:cNvPr id="3" name="TextBox 2">
            <a:extLst>
              <a:ext uri="{FF2B5EF4-FFF2-40B4-BE49-F238E27FC236}">
                <a16:creationId xmlns:a16="http://schemas.microsoft.com/office/drawing/2014/main" id="{B2A6D16C-234E-4FB5-B563-D148D90EE282}"/>
              </a:ext>
            </a:extLst>
          </p:cNvPr>
          <p:cNvSpPr txBox="1"/>
          <p:nvPr/>
        </p:nvSpPr>
        <p:spPr>
          <a:xfrm>
            <a:off x="6671144" y="1470991"/>
            <a:ext cx="5390985" cy="1477328"/>
          </a:xfrm>
          <a:prstGeom prst="rect">
            <a:avLst/>
          </a:prstGeom>
          <a:noFill/>
        </p:spPr>
        <p:txBody>
          <a:bodyPr wrap="square" rtlCol="0">
            <a:spAutoFit/>
          </a:bodyPr>
          <a:lstStyle/>
          <a:p>
            <a:r>
              <a:rPr lang="en-US" dirty="0">
                <a:solidFill>
                  <a:srgbClr val="0070C0"/>
                </a:solidFill>
              </a:rPr>
              <a:t>Note that it thinks 12 is less than 7. The reason is that I did not use Cint or </a:t>
            </a:r>
            <a:r>
              <a:rPr lang="en-US" dirty="0" err="1">
                <a:solidFill>
                  <a:srgbClr val="0070C0"/>
                </a:solidFill>
              </a:rPr>
              <a:t>CDbl</a:t>
            </a:r>
            <a:r>
              <a:rPr lang="en-US" dirty="0">
                <a:solidFill>
                  <a:srgbClr val="0070C0"/>
                </a:solidFill>
              </a:rPr>
              <a:t> to make them thought of as numbers.  So the comparison is between 1 and 7 the first character encountered on the left as text. 1 is less than 7 when you think of it as text.</a:t>
            </a:r>
          </a:p>
        </p:txBody>
      </p:sp>
    </p:spTree>
    <p:extLst>
      <p:ext uri="{BB962C8B-B14F-4D97-AF65-F5344CB8AC3E}">
        <p14:creationId xmlns:p14="http://schemas.microsoft.com/office/powerpoint/2010/main" val="18479158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29FCD32-01D3-4197-B4CA-BC9A21857DDF}"/>
              </a:ext>
            </a:extLst>
          </p:cNvPr>
          <p:cNvPicPr>
            <a:picLocks noChangeAspect="1"/>
          </p:cNvPicPr>
          <p:nvPr/>
        </p:nvPicPr>
        <p:blipFill>
          <a:blip r:embed="rId2"/>
          <a:stretch>
            <a:fillRect/>
          </a:stretch>
        </p:blipFill>
        <p:spPr>
          <a:xfrm>
            <a:off x="828321" y="-47708"/>
            <a:ext cx="10678481" cy="6858000"/>
          </a:xfrm>
          <a:prstGeom prst="rect">
            <a:avLst/>
          </a:prstGeom>
        </p:spPr>
      </p:pic>
      <p:sp>
        <p:nvSpPr>
          <p:cNvPr id="3" name="TextBox 2">
            <a:extLst>
              <a:ext uri="{FF2B5EF4-FFF2-40B4-BE49-F238E27FC236}">
                <a16:creationId xmlns:a16="http://schemas.microsoft.com/office/drawing/2014/main" id="{BF71CB03-05C6-462D-9ADE-CE43116573A6}"/>
              </a:ext>
            </a:extLst>
          </p:cNvPr>
          <p:cNvSpPr txBox="1"/>
          <p:nvPr/>
        </p:nvSpPr>
        <p:spPr>
          <a:xfrm>
            <a:off x="6035040" y="1566407"/>
            <a:ext cx="45719" cy="369332"/>
          </a:xfrm>
          <a:prstGeom prst="rect">
            <a:avLst/>
          </a:prstGeom>
          <a:noFill/>
        </p:spPr>
        <p:txBody>
          <a:bodyPr wrap="square" rtlCol="0">
            <a:spAutoFit/>
          </a:bodyPr>
          <a:lstStyle/>
          <a:p>
            <a:endParaRPr lang="en-US" dirty="0"/>
          </a:p>
        </p:txBody>
      </p:sp>
      <p:sp>
        <p:nvSpPr>
          <p:cNvPr id="4" name="TextBox 3">
            <a:extLst>
              <a:ext uri="{FF2B5EF4-FFF2-40B4-BE49-F238E27FC236}">
                <a16:creationId xmlns:a16="http://schemas.microsoft.com/office/drawing/2014/main" id="{C59E2228-82C2-49BB-B4E7-66B19E641675}"/>
              </a:ext>
            </a:extLst>
          </p:cNvPr>
          <p:cNvSpPr txBox="1"/>
          <p:nvPr/>
        </p:nvSpPr>
        <p:spPr>
          <a:xfrm>
            <a:off x="6217920" y="1566407"/>
            <a:ext cx="5385022" cy="646331"/>
          </a:xfrm>
          <a:prstGeom prst="rect">
            <a:avLst/>
          </a:prstGeom>
          <a:noFill/>
        </p:spPr>
        <p:txBody>
          <a:bodyPr wrap="square" rtlCol="0">
            <a:spAutoFit/>
          </a:bodyPr>
          <a:lstStyle/>
          <a:p>
            <a:r>
              <a:rPr lang="en-US" dirty="0">
                <a:solidFill>
                  <a:srgbClr val="0070C0"/>
                </a:solidFill>
              </a:rPr>
              <a:t>Note that I defined </a:t>
            </a:r>
            <a:r>
              <a:rPr lang="en-US" dirty="0" err="1">
                <a:solidFill>
                  <a:srgbClr val="0070C0"/>
                </a:solidFill>
              </a:rPr>
              <a:t>wkAns</a:t>
            </a:r>
            <a:r>
              <a:rPr lang="en-US" dirty="0">
                <a:solidFill>
                  <a:srgbClr val="0070C0"/>
                </a:solidFill>
              </a:rPr>
              <a:t> as an integer which means it is numeric. I can them test it as a number.</a:t>
            </a:r>
          </a:p>
        </p:txBody>
      </p:sp>
    </p:spTree>
    <p:extLst>
      <p:ext uri="{BB962C8B-B14F-4D97-AF65-F5344CB8AC3E}">
        <p14:creationId xmlns:p14="http://schemas.microsoft.com/office/powerpoint/2010/main" val="3323371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247F181-A1B3-4FAA-BC2C-FB16C682E72C}"/>
              </a:ext>
            </a:extLst>
          </p:cNvPr>
          <p:cNvPicPr>
            <a:picLocks noChangeAspect="1"/>
          </p:cNvPicPr>
          <p:nvPr/>
        </p:nvPicPr>
        <p:blipFill>
          <a:blip r:embed="rId2"/>
          <a:stretch>
            <a:fillRect/>
          </a:stretch>
        </p:blipFill>
        <p:spPr>
          <a:xfrm>
            <a:off x="0" y="312862"/>
            <a:ext cx="12192000" cy="6375400"/>
          </a:xfrm>
          <a:prstGeom prst="rect">
            <a:avLst/>
          </a:prstGeom>
        </p:spPr>
      </p:pic>
      <p:sp>
        <p:nvSpPr>
          <p:cNvPr id="3" name="TextBox 2">
            <a:extLst>
              <a:ext uri="{FF2B5EF4-FFF2-40B4-BE49-F238E27FC236}">
                <a16:creationId xmlns:a16="http://schemas.microsoft.com/office/drawing/2014/main" id="{B89C0C2F-DA4B-48F8-BA1E-1CC235DF2BF2}"/>
              </a:ext>
            </a:extLst>
          </p:cNvPr>
          <p:cNvSpPr txBox="1"/>
          <p:nvPr/>
        </p:nvSpPr>
        <p:spPr>
          <a:xfrm>
            <a:off x="6183464" y="2615979"/>
            <a:ext cx="3167270" cy="1200329"/>
          </a:xfrm>
          <a:prstGeom prst="rect">
            <a:avLst/>
          </a:prstGeom>
          <a:noFill/>
        </p:spPr>
        <p:txBody>
          <a:bodyPr wrap="square" rtlCol="0">
            <a:spAutoFit/>
          </a:bodyPr>
          <a:lstStyle/>
          <a:p>
            <a:r>
              <a:rPr lang="en-US" dirty="0">
                <a:solidFill>
                  <a:srgbClr val="0070C0"/>
                </a:solidFill>
              </a:rPr>
              <a:t>This is the project called </a:t>
            </a:r>
            <a:r>
              <a:rPr lang="en-US" dirty="0" err="1">
                <a:solidFill>
                  <a:srgbClr val="0070C0"/>
                </a:solidFill>
              </a:rPr>
              <a:t>projIFTest</a:t>
            </a:r>
            <a:r>
              <a:rPr lang="en-US" dirty="0">
                <a:solidFill>
                  <a:srgbClr val="0070C0"/>
                </a:solidFill>
              </a:rPr>
              <a:t> which is located in the zipped folder NextVB.zip under programs Visual Basic.</a:t>
            </a:r>
          </a:p>
        </p:txBody>
      </p:sp>
    </p:spTree>
    <p:extLst>
      <p:ext uri="{BB962C8B-B14F-4D97-AF65-F5344CB8AC3E}">
        <p14:creationId xmlns:p14="http://schemas.microsoft.com/office/powerpoint/2010/main" val="11572098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2E8701-818F-4F32-AF49-FBEAA839E605}"/>
              </a:ext>
            </a:extLst>
          </p:cNvPr>
          <p:cNvPicPr>
            <a:picLocks noChangeAspect="1"/>
          </p:cNvPicPr>
          <p:nvPr/>
        </p:nvPicPr>
        <p:blipFill>
          <a:blip r:embed="rId2"/>
          <a:stretch>
            <a:fillRect/>
          </a:stretch>
        </p:blipFill>
        <p:spPr>
          <a:xfrm>
            <a:off x="0" y="55660"/>
            <a:ext cx="12192000" cy="6166164"/>
          </a:xfrm>
          <a:prstGeom prst="rect">
            <a:avLst/>
          </a:prstGeom>
        </p:spPr>
      </p:pic>
      <p:sp>
        <p:nvSpPr>
          <p:cNvPr id="3" name="TextBox 2">
            <a:extLst>
              <a:ext uri="{FF2B5EF4-FFF2-40B4-BE49-F238E27FC236}">
                <a16:creationId xmlns:a16="http://schemas.microsoft.com/office/drawing/2014/main" id="{52220991-A364-43C8-9A3C-0CA3D2C4DE33}"/>
              </a:ext>
            </a:extLst>
          </p:cNvPr>
          <p:cNvSpPr txBox="1"/>
          <p:nvPr/>
        </p:nvSpPr>
        <p:spPr>
          <a:xfrm>
            <a:off x="3419061" y="1319917"/>
            <a:ext cx="45719" cy="369332"/>
          </a:xfrm>
          <a:prstGeom prst="rect">
            <a:avLst/>
          </a:prstGeom>
          <a:noFill/>
        </p:spPr>
        <p:txBody>
          <a:bodyPr wrap="square" rtlCol="0">
            <a:spAutoFit/>
          </a:bodyPr>
          <a:lstStyle/>
          <a:p>
            <a:endParaRPr lang="en-US" dirty="0"/>
          </a:p>
        </p:txBody>
      </p:sp>
      <p:sp>
        <p:nvSpPr>
          <p:cNvPr id="4" name="TextBox 3">
            <a:extLst>
              <a:ext uri="{FF2B5EF4-FFF2-40B4-BE49-F238E27FC236}">
                <a16:creationId xmlns:a16="http://schemas.microsoft.com/office/drawing/2014/main" id="{906907DC-055F-4E87-9AC1-70904FC14642}"/>
              </a:ext>
            </a:extLst>
          </p:cNvPr>
          <p:cNvSpPr txBox="1"/>
          <p:nvPr/>
        </p:nvSpPr>
        <p:spPr>
          <a:xfrm>
            <a:off x="3061915" y="1319917"/>
            <a:ext cx="9249355" cy="369332"/>
          </a:xfrm>
          <a:prstGeom prst="rect">
            <a:avLst/>
          </a:prstGeom>
          <a:noFill/>
        </p:spPr>
        <p:txBody>
          <a:bodyPr wrap="square" rtlCol="0">
            <a:spAutoFit/>
          </a:bodyPr>
          <a:lstStyle/>
          <a:p>
            <a:r>
              <a:rPr lang="en-US" dirty="0" err="1">
                <a:solidFill>
                  <a:srgbClr val="0070C0"/>
                </a:solidFill>
              </a:rPr>
              <a:t>wkDiff</a:t>
            </a:r>
            <a:r>
              <a:rPr lang="en-US" dirty="0">
                <a:solidFill>
                  <a:srgbClr val="0070C0"/>
                </a:solidFill>
              </a:rPr>
              <a:t> is right after </a:t>
            </a:r>
            <a:r>
              <a:rPr lang="en-US" dirty="0" err="1">
                <a:solidFill>
                  <a:srgbClr val="0070C0"/>
                </a:solidFill>
              </a:rPr>
              <a:t>PublicClass</a:t>
            </a:r>
            <a:r>
              <a:rPr lang="en-US" dirty="0">
                <a:solidFill>
                  <a:srgbClr val="0070C0"/>
                </a:solidFill>
              </a:rPr>
              <a:t> and is a global variable available to all subroutines.</a:t>
            </a:r>
          </a:p>
        </p:txBody>
      </p:sp>
    </p:spTree>
    <p:extLst>
      <p:ext uri="{BB962C8B-B14F-4D97-AF65-F5344CB8AC3E}">
        <p14:creationId xmlns:p14="http://schemas.microsoft.com/office/powerpoint/2010/main" val="2649677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545016-D36D-42F4-BA9D-A8F6CD5DA241}"/>
              </a:ext>
            </a:extLst>
          </p:cNvPr>
          <p:cNvPicPr>
            <a:picLocks noChangeAspect="1"/>
          </p:cNvPicPr>
          <p:nvPr/>
        </p:nvPicPr>
        <p:blipFill>
          <a:blip r:embed="rId2"/>
          <a:stretch>
            <a:fillRect/>
          </a:stretch>
        </p:blipFill>
        <p:spPr>
          <a:xfrm>
            <a:off x="-55659" y="-222636"/>
            <a:ext cx="11956663" cy="6858000"/>
          </a:xfrm>
          <a:prstGeom prst="rect">
            <a:avLst/>
          </a:prstGeom>
        </p:spPr>
      </p:pic>
      <p:sp>
        <p:nvSpPr>
          <p:cNvPr id="3" name="TextBox 2">
            <a:extLst>
              <a:ext uri="{FF2B5EF4-FFF2-40B4-BE49-F238E27FC236}">
                <a16:creationId xmlns:a16="http://schemas.microsoft.com/office/drawing/2014/main" id="{611BF239-8E1D-4A70-A1FC-461248BC7B14}"/>
              </a:ext>
            </a:extLst>
          </p:cNvPr>
          <p:cNvSpPr txBox="1"/>
          <p:nvPr/>
        </p:nvSpPr>
        <p:spPr>
          <a:xfrm>
            <a:off x="8651019" y="3522428"/>
            <a:ext cx="45719" cy="369332"/>
          </a:xfrm>
          <a:prstGeom prst="rect">
            <a:avLst/>
          </a:prstGeom>
          <a:noFill/>
        </p:spPr>
        <p:txBody>
          <a:bodyPr wrap="square" rtlCol="0">
            <a:spAutoFit/>
          </a:bodyPr>
          <a:lstStyle/>
          <a:p>
            <a:endParaRPr lang="en-US" dirty="0"/>
          </a:p>
        </p:txBody>
      </p:sp>
      <p:sp>
        <p:nvSpPr>
          <p:cNvPr id="4" name="TextBox 3">
            <a:extLst>
              <a:ext uri="{FF2B5EF4-FFF2-40B4-BE49-F238E27FC236}">
                <a16:creationId xmlns:a16="http://schemas.microsoft.com/office/drawing/2014/main" id="{89A2CDF3-8CC3-488E-92DA-40791F86CCD8}"/>
              </a:ext>
            </a:extLst>
          </p:cNvPr>
          <p:cNvSpPr txBox="1"/>
          <p:nvPr/>
        </p:nvSpPr>
        <p:spPr>
          <a:xfrm>
            <a:off x="8468139" y="3244132"/>
            <a:ext cx="3488523" cy="1754326"/>
          </a:xfrm>
          <a:prstGeom prst="rect">
            <a:avLst/>
          </a:prstGeom>
          <a:noFill/>
        </p:spPr>
        <p:txBody>
          <a:bodyPr wrap="square" rtlCol="0">
            <a:spAutoFit/>
          </a:bodyPr>
          <a:lstStyle/>
          <a:p>
            <a:r>
              <a:rPr lang="en-US" dirty="0">
                <a:solidFill>
                  <a:srgbClr val="0070C0"/>
                </a:solidFill>
              </a:rPr>
              <a:t>Variables defined in a subroutine are local variables and only available in that subroutine.</a:t>
            </a:r>
          </a:p>
          <a:p>
            <a:endParaRPr lang="en-US" dirty="0">
              <a:solidFill>
                <a:srgbClr val="0070C0"/>
              </a:solidFill>
            </a:endParaRPr>
          </a:p>
          <a:p>
            <a:r>
              <a:rPr lang="en-US" dirty="0">
                <a:solidFill>
                  <a:srgbClr val="0070C0"/>
                </a:solidFill>
              </a:rPr>
              <a:t>Note that variables have a type and can be given an initial value.</a:t>
            </a:r>
          </a:p>
        </p:txBody>
      </p:sp>
      <p:sp>
        <p:nvSpPr>
          <p:cNvPr id="5" name="TextBox 4">
            <a:extLst>
              <a:ext uri="{FF2B5EF4-FFF2-40B4-BE49-F238E27FC236}">
                <a16:creationId xmlns:a16="http://schemas.microsoft.com/office/drawing/2014/main" id="{2E91BCF3-2D7F-48AE-A8FD-05640ADB05EE}"/>
              </a:ext>
            </a:extLst>
          </p:cNvPr>
          <p:cNvSpPr txBox="1"/>
          <p:nvPr/>
        </p:nvSpPr>
        <p:spPr>
          <a:xfrm>
            <a:off x="3087095" y="2775005"/>
            <a:ext cx="45719" cy="369332"/>
          </a:xfrm>
          <a:prstGeom prst="rect">
            <a:avLst/>
          </a:prstGeom>
          <a:noFill/>
        </p:spPr>
        <p:txBody>
          <a:bodyPr wrap="square" rtlCol="0">
            <a:spAutoFit/>
          </a:bodyPr>
          <a:lstStyle/>
          <a:p>
            <a:endParaRPr lang="en-US" dirty="0"/>
          </a:p>
        </p:txBody>
      </p:sp>
      <p:sp>
        <p:nvSpPr>
          <p:cNvPr id="6" name="TextBox 5">
            <a:extLst>
              <a:ext uri="{FF2B5EF4-FFF2-40B4-BE49-F238E27FC236}">
                <a16:creationId xmlns:a16="http://schemas.microsoft.com/office/drawing/2014/main" id="{E9445BA3-632C-404B-A084-CA19088BDD21}"/>
              </a:ext>
            </a:extLst>
          </p:cNvPr>
          <p:cNvSpPr txBox="1"/>
          <p:nvPr/>
        </p:nvSpPr>
        <p:spPr>
          <a:xfrm>
            <a:off x="1614115" y="2451191"/>
            <a:ext cx="7879742" cy="369332"/>
          </a:xfrm>
          <a:prstGeom prst="rect">
            <a:avLst/>
          </a:prstGeom>
          <a:noFill/>
        </p:spPr>
        <p:txBody>
          <a:bodyPr wrap="square" rtlCol="0">
            <a:spAutoFit/>
          </a:bodyPr>
          <a:lstStyle/>
          <a:p>
            <a:r>
              <a:rPr lang="en-US" dirty="0">
                <a:solidFill>
                  <a:srgbClr val="0070C0"/>
                </a:solidFill>
              </a:rPr>
              <a:t>This is probably an overuse of variables but it shows how they can be used.</a:t>
            </a:r>
          </a:p>
        </p:txBody>
      </p:sp>
    </p:spTree>
    <p:extLst>
      <p:ext uri="{BB962C8B-B14F-4D97-AF65-F5344CB8AC3E}">
        <p14:creationId xmlns:p14="http://schemas.microsoft.com/office/powerpoint/2010/main" val="42337879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A9CCA6-1362-4948-A780-E75EEDD9338C}"/>
              </a:ext>
            </a:extLst>
          </p:cNvPr>
          <p:cNvPicPr>
            <a:picLocks noChangeAspect="1"/>
          </p:cNvPicPr>
          <p:nvPr/>
        </p:nvPicPr>
        <p:blipFill>
          <a:blip r:embed="rId2"/>
          <a:stretch>
            <a:fillRect/>
          </a:stretch>
        </p:blipFill>
        <p:spPr>
          <a:xfrm>
            <a:off x="276225" y="200563"/>
            <a:ext cx="11639550" cy="5248275"/>
          </a:xfrm>
          <a:prstGeom prst="rect">
            <a:avLst/>
          </a:prstGeom>
        </p:spPr>
      </p:pic>
      <p:sp>
        <p:nvSpPr>
          <p:cNvPr id="3" name="TextBox 2">
            <a:extLst>
              <a:ext uri="{FF2B5EF4-FFF2-40B4-BE49-F238E27FC236}">
                <a16:creationId xmlns:a16="http://schemas.microsoft.com/office/drawing/2014/main" id="{5218D679-AFFE-45B0-8BFF-A38A09C7EFB9}"/>
              </a:ext>
            </a:extLst>
          </p:cNvPr>
          <p:cNvSpPr txBox="1"/>
          <p:nvPr/>
        </p:nvSpPr>
        <p:spPr>
          <a:xfrm>
            <a:off x="381663" y="5820355"/>
            <a:ext cx="11639550" cy="923330"/>
          </a:xfrm>
          <a:prstGeom prst="rect">
            <a:avLst/>
          </a:prstGeom>
          <a:noFill/>
        </p:spPr>
        <p:txBody>
          <a:bodyPr wrap="square" rtlCol="0">
            <a:spAutoFit/>
          </a:bodyPr>
          <a:lstStyle/>
          <a:p>
            <a:r>
              <a:rPr lang="en-US" dirty="0">
                <a:solidFill>
                  <a:srgbClr val="0070C0"/>
                </a:solidFill>
              </a:rPr>
              <a:t>This is a nested if that meets the criteria of one thing having to be true and either of two other things. The branch has to be Boston and then either </a:t>
            </a:r>
            <a:r>
              <a:rPr lang="en-US" dirty="0" err="1">
                <a:solidFill>
                  <a:srgbClr val="0070C0"/>
                </a:solidFill>
              </a:rPr>
              <a:t>txtBudget.text</a:t>
            </a:r>
            <a:r>
              <a:rPr lang="en-US" dirty="0">
                <a:solidFill>
                  <a:srgbClr val="0070C0"/>
                </a:solidFill>
              </a:rPr>
              <a:t> is greater than 5000 or </a:t>
            </a:r>
            <a:r>
              <a:rPr lang="en-US" dirty="0" err="1">
                <a:solidFill>
                  <a:srgbClr val="0070C0"/>
                </a:solidFill>
              </a:rPr>
              <a:t>wkTotal</a:t>
            </a:r>
            <a:r>
              <a:rPr lang="en-US" dirty="0">
                <a:solidFill>
                  <a:srgbClr val="0070C0"/>
                </a:solidFill>
              </a:rPr>
              <a:t> (which I define and calculate in the subroutine) must be greater than </a:t>
            </a:r>
            <a:r>
              <a:rPr lang="en-US" dirty="0" err="1">
                <a:solidFill>
                  <a:srgbClr val="0070C0"/>
                </a:solidFill>
              </a:rPr>
              <a:t>txtBudget.text</a:t>
            </a:r>
            <a:r>
              <a:rPr lang="en-US" dirty="0">
                <a:solidFill>
                  <a:srgbClr val="0070C0"/>
                </a:solidFill>
              </a:rPr>
              <a:t> divided by 2. This is done with simple ifs. The next slide will show a single compound if.</a:t>
            </a:r>
          </a:p>
        </p:txBody>
      </p:sp>
    </p:spTree>
    <p:extLst>
      <p:ext uri="{BB962C8B-B14F-4D97-AF65-F5344CB8AC3E}">
        <p14:creationId xmlns:p14="http://schemas.microsoft.com/office/powerpoint/2010/main" val="12850641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9AE541B-B24B-44AA-AAD2-9A006EC3F9BB}"/>
              </a:ext>
            </a:extLst>
          </p:cNvPr>
          <p:cNvPicPr>
            <a:picLocks noChangeAspect="1"/>
          </p:cNvPicPr>
          <p:nvPr/>
        </p:nvPicPr>
        <p:blipFill>
          <a:blip r:embed="rId2"/>
          <a:stretch>
            <a:fillRect/>
          </a:stretch>
        </p:blipFill>
        <p:spPr>
          <a:xfrm>
            <a:off x="0" y="134509"/>
            <a:ext cx="12192000" cy="5300870"/>
          </a:xfrm>
          <a:prstGeom prst="rect">
            <a:avLst/>
          </a:prstGeom>
        </p:spPr>
      </p:pic>
      <p:sp>
        <p:nvSpPr>
          <p:cNvPr id="3" name="TextBox 2">
            <a:extLst>
              <a:ext uri="{FF2B5EF4-FFF2-40B4-BE49-F238E27FC236}">
                <a16:creationId xmlns:a16="http://schemas.microsoft.com/office/drawing/2014/main" id="{C1D5E7C2-C3AB-47CF-947E-25E7F18523C0}"/>
              </a:ext>
            </a:extLst>
          </p:cNvPr>
          <p:cNvSpPr txBox="1"/>
          <p:nvPr/>
        </p:nvSpPr>
        <p:spPr>
          <a:xfrm>
            <a:off x="294197" y="5621572"/>
            <a:ext cx="10575235" cy="923330"/>
          </a:xfrm>
          <a:prstGeom prst="rect">
            <a:avLst/>
          </a:prstGeom>
          <a:noFill/>
        </p:spPr>
        <p:txBody>
          <a:bodyPr wrap="square" rtlCol="0">
            <a:spAutoFit/>
          </a:bodyPr>
          <a:lstStyle/>
          <a:p>
            <a:r>
              <a:rPr lang="en-US" dirty="0">
                <a:solidFill>
                  <a:srgbClr val="0070C0"/>
                </a:solidFill>
              </a:rPr>
              <a:t>In this one, I am using parenthesis to make sure the or gets dealt with and that Boston has to be true. It is written as Boston and then either of the other two tests and again they are enclosed in parenthesis to make sure that they are resolved first and at least one of them has to be true.  So it is Boston and one of them.</a:t>
            </a:r>
          </a:p>
        </p:txBody>
      </p:sp>
    </p:spTree>
    <p:extLst>
      <p:ext uri="{BB962C8B-B14F-4D97-AF65-F5344CB8AC3E}">
        <p14:creationId xmlns:p14="http://schemas.microsoft.com/office/powerpoint/2010/main" val="1005064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60ACC18-9B94-444A-A459-EA6D6F3E4895}"/>
              </a:ext>
            </a:extLst>
          </p:cNvPr>
          <p:cNvPicPr>
            <a:picLocks noChangeAspect="1"/>
          </p:cNvPicPr>
          <p:nvPr/>
        </p:nvPicPr>
        <p:blipFill>
          <a:blip r:embed="rId2"/>
          <a:stretch>
            <a:fillRect/>
          </a:stretch>
        </p:blipFill>
        <p:spPr>
          <a:xfrm>
            <a:off x="0" y="82172"/>
            <a:ext cx="12192000" cy="6327896"/>
          </a:xfrm>
          <a:prstGeom prst="rect">
            <a:avLst/>
          </a:prstGeom>
        </p:spPr>
      </p:pic>
      <p:sp>
        <p:nvSpPr>
          <p:cNvPr id="6" name="TextBox 5">
            <a:extLst>
              <a:ext uri="{FF2B5EF4-FFF2-40B4-BE49-F238E27FC236}">
                <a16:creationId xmlns:a16="http://schemas.microsoft.com/office/drawing/2014/main" id="{A60D68D2-7136-4CBF-89E6-904FA53B3EB5}"/>
              </a:ext>
            </a:extLst>
          </p:cNvPr>
          <p:cNvSpPr txBox="1"/>
          <p:nvPr/>
        </p:nvSpPr>
        <p:spPr>
          <a:xfrm>
            <a:off x="5791199" y="2212258"/>
            <a:ext cx="3480619" cy="646331"/>
          </a:xfrm>
          <a:prstGeom prst="rect">
            <a:avLst/>
          </a:prstGeom>
          <a:noFill/>
        </p:spPr>
        <p:txBody>
          <a:bodyPr wrap="square" rtlCol="0">
            <a:spAutoFit/>
          </a:bodyPr>
          <a:lstStyle/>
          <a:p>
            <a:r>
              <a:rPr lang="en-US" dirty="0">
                <a:solidFill>
                  <a:srgbClr val="0070C0"/>
                </a:solidFill>
              </a:rPr>
              <a:t>This project is under examples and it is </a:t>
            </a:r>
            <a:r>
              <a:rPr lang="en-US" dirty="0" err="1">
                <a:solidFill>
                  <a:srgbClr val="0070C0"/>
                </a:solidFill>
              </a:rPr>
              <a:t>FirstMath</a:t>
            </a:r>
            <a:r>
              <a:rPr lang="en-US" dirty="0">
                <a:solidFill>
                  <a:srgbClr val="0070C0"/>
                </a:solidFill>
              </a:rPr>
              <a:t>.</a:t>
            </a:r>
          </a:p>
        </p:txBody>
      </p:sp>
    </p:spTree>
    <p:extLst>
      <p:ext uri="{BB962C8B-B14F-4D97-AF65-F5344CB8AC3E}">
        <p14:creationId xmlns:p14="http://schemas.microsoft.com/office/powerpoint/2010/main" val="3291106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82FE5CD-FD55-4023-BBD6-AD7ADE0B0BFF}"/>
              </a:ext>
            </a:extLst>
          </p:cNvPr>
          <p:cNvPicPr>
            <a:picLocks noChangeAspect="1"/>
          </p:cNvPicPr>
          <p:nvPr/>
        </p:nvPicPr>
        <p:blipFill>
          <a:blip r:embed="rId2"/>
          <a:stretch>
            <a:fillRect/>
          </a:stretch>
        </p:blipFill>
        <p:spPr>
          <a:xfrm>
            <a:off x="0" y="263580"/>
            <a:ext cx="12192000" cy="4565650"/>
          </a:xfrm>
          <a:prstGeom prst="rect">
            <a:avLst/>
          </a:prstGeom>
        </p:spPr>
      </p:pic>
      <p:sp>
        <p:nvSpPr>
          <p:cNvPr id="3" name="TextBox 2">
            <a:extLst>
              <a:ext uri="{FF2B5EF4-FFF2-40B4-BE49-F238E27FC236}">
                <a16:creationId xmlns:a16="http://schemas.microsoft.com/office/drawing/2014/main" id="{33D9C481-D189-43E7-801C-11371CD9FA9E}"/>
              </a:ext>
            </a:extLst>
          </p:cNvPr>
          <p:cNvSpPr txBox="1"/>
          <p:nvPr/>
        </p:nvSpPr>
        <p:spPr>
          <a:xfrm>
            <a:off x="0" y="4829230"/>
            <a:ext cx="11958761" cy="1754326"/>
          </a:xfrm>
          <a:prstGeom prst="rect">
            <a:avLst/>
          </a:prstGeom>
          <a:noFill/>
        </p:spPr>
        <p:txBody>
          <a:bodyPr wrap="square" rtlCol="0">
            <a:spAutoFit/>
          </a:bodyPr>
          <a:lstStyle/>
          <a:p>
            <a:r>
              <a:rPr lang="en-US" dirty="0">
                <a:solidFill>
                  <a:srgbClr val="0070C0"/>
                </a:solidFill>
              </a:rPr>
              <a:t>First let’s look at the math.  Notice in the </a:t>
            </a:r>
            <a:r>
              <a:rPr lang="en-US" dirty="0" err="1">
                <a:solidFill>
                  <a:srgbClr val="0070C0"/>
                </a:solidFill>
              </a:rPr>
              <a:t>btnMultiply_Click</a:t>
            </a:r>
            <a:r>
              <a:rPr lang="en-US" dirty="0">
                <a:solidFill>
                  <a:srgbClr val="0070C0"/>
                </a:solidFill>
              </a:rPr>
              <a:t> event I multiply the text in </a:t>
            </a:r>
            <a:r>
              <a:rPr lang="en-US" dirty="0" err="1">
                <a:solidFill>
                  <a:srgbClr val="0070C0"/>
                </a:solidFill>
              </a:rPr>
              <a:t>txtFirst</a:t>
            </a:r>
            <a:r>
              <a:rPr lang="en-US" dirty="0">
                <a:solidFill>
                  <a:srgbClr val="0070C0"/>
                </a:solidFill>
              </a:rPr>
              <a:t> by the text in </a:t>
            </a:r>
            <a:r>
              <a:rPr lang="en-US" dirty="0" err="1">
                <a:solidFill>
                  <a:srgbClr val="0070C0"/>
                </a:solidFill>
              </a:rPr>
              <a:t>txtSecond</a:t>
            </a:r>
            <a:r>
              <a:rPr lang="en-US" dirty="0">
                <a:solidFill>
                  <a:srgbClr val="0070C0"/>
                </a:solidFill>
              </a:rPr>
              <a:t>.  The text would be what the user entered.  Remember that we use the </a:t>
            </a:r>
            <a:r>
              <a:rPr lang="en-US" dirty="0" err="1">
                <a:solidFill>
                  <a:srgbClr val="0070C0"/>
                </a:solidFill>
              </a:rPr>
              <a:t>name.Text</a:t>
            </a:r>
            <a:r>
              <a:rPr lang="en-US" dirty="0">
                <a:solidFill>
                  <a:srgbClr val="0070C0"/>
                </a:solidFill>
              </a:rPr>
              <a:t> to get the content.  The multiply is done with * and the divide is done with /.</a:t>
            </a:r>
          </a:p>
          <a:p>
            <a:r>
              <a:rPr lang="en-US" dirty="0">
                <a:solidFill>
                  <a:srgbClr val="0070C0"/>
                </a:solidFill>
              </a:rPr>
              <a:t>In the </a:t>
            </a:r>
            <a:r>
              <a:rPr lang="en-US" dirty="0" err="1">
                <a:solidFill>
                  <a:srgbClr val="0070C0"/>
                </a:solidFill>
              </a:rPr>
              <a:t>btnAdd_Click</a:t>
            </a:r>
            <a:r>
              <a:rPr lang="en-US" dirty="0">
                <a:solidFill>
                  <a:srgbClr val="0070C0"/>
                </a:solidFill>
              </a:rPr>
              <a:t> event the add has to be done differently because the + can mean add and it can meet concatenate (which means put two things together as one).  When I want to add, I need to convince VB to do that and I can clarify that the fields should be numeric by using Cint around the field name. Note in the add, I use Cint(</a:t>
            </a:r>
            <a:r>
              <a:rPr lang="en-US" dirty="0" err="1">
                <a:solidFill>
                  <a:srgbClr val="0070C0"/>
                </a:solidFill>
              </a:rPr>
              <a:t>txtFirst.Text</a:t>
            </a:r>
            <a:r>
              <a:rPr lang="en-US" dirty="0">
                <a:solidFill>
                  <a:srgbClr val="0070C0"/>
                </a:solidFill>
              </a:rPr>
              <a:t>).</a:t>
            </a:r>
          </a:p>
        </p:txBody>
      </p:sp>
    </p:spTree>
    <p:extLst>
      <p:ext uri="{BB962C8B-B14F-4D97-AF65-F5344CB8AC3E}">
        <p14:creationId xmlns:p14="http://schemas.microsoft.com/office/powerpoint/2010/main" val="2426333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341FC1A-1D4E-4067-8CBD-2CA727B81C4A}"/>
              </a:ext>
            </a:extLst>
          </p:cNvPr>
          <p:cNvPicPr>
            <a:picLocks noChangeAspect="1"/>
          </p:cNvPicPr>
          <p:nvPr/>
        </p:nvPicPr>
        <p:blipFill>
          <a:blip r:embed="rId2"/>
          <a:stretch>
            <a:fillRect/>
          </a:stretch>
        </p:blipFill>
        <p:spPr>
          <a:xfrm>
            <a:off x="500062" y="144824"/>
            <a:ext cx="11191875" cy="5638800"/>
          </a:xfrm>
          <a:prstGeom prst="rect">
            <a:avLst/>
          </a:prstGeom>
        </p:spPr>
      </p:pic>
      <p:sp>
        <p:nvSpPr>
          <p:cNvPr id="4" name="TextBox 3">
            <a:extLst>
              <a:ext uri="{FF2B5EF4-FFF2-40B4-BE49-F238E27FC236}">
                <a16:creationId xmlns:a16="http://schemas.microsoft.com/office/drawing/2014/main" id="{7F9A2753-7777-4EDB-84B6-543DA0D47AC4}"/>
              </a:ext>
            </a:extLst>
          </p:cNvPr>
          <p:cNvSpPr txBox="1"/>
          <p:nvPr/>
        </p:nvSpPr>
        <p:spPr>
          <a:xfrm>
            <a:off x="1137036" y="6066845"/>
            <a:ext cx="10225377" cy="646331"/>
          </a:xfrm>
          <a:prstGeom prst="rect">
            <a:avLst/>
          </a:prstGeom>
          <a:noFill/>
        </p:spPr>
        <p:txBody>
          <a:bodyPr wrap="square" rtlCol="0">
            <a:spAutoFit/>
          </a:bodyPr>
          <a:lstStyle/>
          <a:p>
            <a:r>
              <a:rPr lang="en-US" dirty="0">
                <a:solidFill>
                  <a:srgbClr val="0070C0"/>
                </a:solidFill>
              </a:rPr>
              <a:t>Note that I have added another add statement without the Cint(). Right now it is commented out with the single quote.  On the next slide, I will test it.</a:t>
            </a:r>
          </a:p>
        </p:txBody>
      </p:sp>
    </p:spTree>
    <p:extLst>
      <p:ext uri="{BB962C8B-B14F-4D97-AF65-F5344CB8AC3E}">
        <p14:creationId xmlns:p14="http://schemas.microsoft.com/office/powerpoint/2010/main" val="3946715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BE3F497-7730-4E6E-BB29-CC212EE66F41}"/>
              </a:ext>
            </a:extLst>
          </p:cNvPr>
          <p:cNvPicPr>
            <a:picLocks noChangeAspect="1"/>
          </p:cNvPicPr>
          <p:nvPr/>
        </p:nvPicPr>
        <p:blipFill>
          <a:blip r:embed="rId2"/>
          <a:stretch>
            <a:fillRect/>
          </a:stretch>
        </p:blipFill>
        <p:spPr>
          <a:xfrm>
            <a:off x="210875" y="177123"/>
            <a:ext cx="11468100" cy="5724525"/>
          </a:xfrm>
          <a:prstGeom prst="rect">
            <a:avLst/>
          </a:prstGeom>
        </p:spPr>
      </p:pic>
      <p:sp>
        <p:nvSpPr>
          <p:cNvPr id="3" name="TextBox 2">
            <a:extLst>
              <a:ext uri="{FF2B5EF4-FFF2-40B4-BE49-F238E27FC236}">
                <a16:creationId xmlns:a16="http://schemas.microsoft.com/office/drawing/2014/main" id="{347E7F33-9BDB-441F-846D-459FBB765F83}"/>
              </a:ext>
            </a:extLst>
          </p:cNvPr>
          <p:cNvSpPr txBox="1"/>
          <p:nvPr/>
        </p:nvSpPr>
        <p:spPr>
          <a:xfrm flipH="1">
            <a:off x="2399304" y="5963478"/>
            <a:ext cx="5885954" cy="369332"/>
          </a:xfrm>
          <a:prstGeom prst="rect">
            <a:avLst/>
          </a:prstGeom>
          <a:noFill/>
        </p:spPr>
        <p:txBody>
          <a:bodyPr wrap="square" rtlCol="0">
            <a:spAutoFit/>
          </a:bodyPr>
          <a:lstStyle/>
          <a:p>
            <a:r>
              <a:rPr lang="en-US" dirty="0">
                <a:solidFill>
                  <a:srgbClr val="0070C0"/>
                </a:solidFill>
              </a:rPr>
              <a:t>Now the 7 and 5 are concatenated as 75.</a:t>
            </a:r>
          </a:p>
        </p:txBody>
      </p:sp>
    </p:spTree>
    <p:extLst>
      <p:ext uri="{BB962C8B-B14F-4D97-AF65-F5344CB8AC3E}">
        <p14:creationId xmlns:p14="http://schemas.microsoft.com/office/powerpoint/2010/main" val="3514875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E5633E1-2B3D-4C78-A92B-0D8872C0E523}"/>
              </a:ext>
            </a:extLst>
          </p:cNvPr>
          <p:cNvPicPr>
            <a:picLocks noChangeAspect="1"/>
          </p:cNvPicPr>
          <p:nvPr/>
        </p:nvPicPr>
        <p:blipFill>
          <a:blip r:embed="rId2"/>
          <a:stretch>
            <a:fillRect/>
          </a:stretch>
        </p:blipFill>
        <p:spPr>
          <a:xfrm>
            <a:off x="-103367" y="471183"/>
            <a:ext cx="12192000" cy="2655599"/>
          </a:xfrm>
          <a:prstGeom prst="rect">
            <a:avLst/>
          </a:prstGeom>
        </p:spPr>
      </p:pic>
      <p:sp>
        <p:nvSpPr>
          <p:cNvPr id="4" name="TextBox 3">
            <a:extLst>
              <a:ext uri="{FF2B5EF4-FFF2-40B4-BE49-F238E27FC236}">
                <a16:creationId xmlns:a16="http://schemas.microsoft.com/office/drawing/2014/main" id="{94D10E9C-DE83-405B-A9C5-55C2285F1442}"/>
              </a:ext>
            </a:extLst>
          </p:cNvPr>
          <p:cNvSpPr txBox="1"/>
          <p:nvPr/>
        </p:nvSpPr>
        <p:spPr>
          <a:xfrm>
            <a:off x="556591" y="3247496"/>
            <a:ext cx="7967207" cy="3416320"/>
          </a:xfrm>
          <a:prstGeom prst="rect">
            <a:avLst/>
          </a:prstGeom>
          <a:noFill/>
        </p:spPr>
        <p:txBody>
          <a:bodyPr wrap="square" rtlCol="0">
            <a:spAutoFit/>
          </a:bodyPr>
          <a:lstStyle/>
          <a:p>
            <a:r>
              <a:rPr lang="en-US" dirty="0">
                <a:solidFill>
                  <a:srgbClr val="0070C0"/>
                </a:solidFill>
              </a:rPr>
              <a:t>Now I have added an IF statement that asks if the answer is greater than 100. If it is, we want to put up a </a:t>
            </a:r>
            <a:r>
              <a:rPr lang="en-US" dirty="0" err="1">
                <a:solidFill>
                  <a:srgbClr val="0070C0"/>
                </a:solidFill>
              </a:rPr>
              <a:t>MsgBox</a:t>
            </a:r>
            <a:r>
              <a:rPr lang="en-US" dirty="0">
                <a:solidFill>
                  <a:srgbClr val="0070C0"/>
                </a:solidFill>
              </a:rPr>
              <a:t> with a message.</a:t>
            </a:r>
          </a:p>
          <a:p>
            <a:r>
              <a:rPr lang="en-US" dirty="0">
                <a:solidFill>
                  <a:srgbClr val="0070C0"/>
                </a:solidFill>
              </a:rPr>
              <a:t>Note that the </a:t>
            </a:r>
            <a:r>
              <a:rPr lang="en-US" dirty="0" err="1">
                <a:solidFill>
                  <a:srgbClr val="0070C0"/>
                </a:solidFill>
              </a:rPr>
              <a:t>MsgBox</a:t>
            </a:r>
            <a:r>
              <a:rPr lang="en-US" dirty="0">
                <a:solidFill>
                  <a:srgbClr val="0070C0"/>
                </a:solidFill>
              </a:rPr>
              <a:t> is similar to the Alert in JavaScript.</a:t>
            </a:r>
          </a:p>
          <a:p>
            <a:endParaRPr lang="en-US" dirty="0">
              <a:solidFill>
                <a:srgbClr val="0070C0"/>
              </a:solidFill>
            </a:endParaRPr>
          </a:p>
          <a:p>
            <a:r>
              <a:rPr lang="en-US" dirty="0">
                <a:solidFill>
                  <a:srgbClr val="0070C0"/>
                </a:solidFill>
              </a:rPr>
              <a:t>The syntax of the if is:</a:t>
            </a:r>
          </a:p>
          <a:p>
            <a:endParaRPr lang="en-US" dirty="0">
              <a:solidFill>
                <a:srgbClr val="0070C0"/>
              </a:solidFill>
            </a:endParaRPr>
          </a:p>
          <a:p>
            <a:r>
              <a:rPr lang="en-US" dirty="0">
                <a:solidFill>
                  <a:srgbClr val="0070C0"/>
                </a:solidFill>
              </a:rPr>
              <a:t>If condition Then</a:t>
            </a:r>
          </a:p>
          <a:p>
            <a:r>
              <a:rPr lang="en-US" dirty="0">
                <a:solidFill>
                  <a:srgbClr val="0070C0"/>
                </a:solidFill>
              </a:rPr>
              <a:t>      processing you want to do if it is true</a:t>
            </a:r>
          </a:p>
          <a:p>
            <a:r>
              <a:rPr lang="en-US" dirty="0">
                <a:solidFill>
                  <a:srgbClr val="0070C0"/>
                </a:solidFill>
              </a:rPr>
              <a:t>End if </a:t>
            </a:r>
          </a:p>
          <a:p>
            <a:endParaRPr lang="en-US" dirty="0">
              <a:solidFill>
                <a:srgbClr val="0070C0"/>
              </a:solidFill>
            </a:endParaRPr>
          </a:p>
          <a:p>
            <a:r>
              <a:rPr lang="en-US" dirty="0">
                <a:solidFill>
                  <a:srgbClr val="0070C0"/>
                </a:solidFill>
              </a:rPr>
              <a:t>The End if terminates the if statement.</a:t>
            </a:r>
          </a:p>
          <a:p>
            <a:endParaRPr lang="en-US" dirty="0"/>
          </a:p>
        </p:txBody>
      </p:sp>
    </p:spTree>
    <p:extLst>
      <p:ext uri="{BB962C8B-B14F-4D97-AF65-F5344CB8AC3E}">
        <p14:creationId xmlns:p14="http://schemas.microsoft.com/office/powerpoint/2010/main" val="3622799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3C12C4B-A8EE-4E07-8C7C-DF025DA26E6C}"/>
              </a:ext>
            </a:extLst>
          </p:cNvPr>
          <p:cNvPicPr>
            <a:picLocks noChangeAspect="1"/>
          </p:cNvPicPr>
          <p:nvPr/>
        </p:nvPicPr>
        <p:blipFill>
          <a:blip r:embed="rId2"/>
          <a:stretch>
            <a:fillRect/>
          </a:stretch>
        </p:blipFill>
        <p:spPr>
          <a:xfrm>
            <a:off x="223506" y="420011"/>
            <a:ext cx="11363325" cy="3409950"/>
          </a:xfrm>
          <a:prstGeom prst="rect">
            <a:avLst/>
          </a:prstGeom>
        </p:spPr>
      </p:pic>
      <p:sp>
        <p:nvSpPr>
          <p:cNvPr id="3" name="TextBox 2">
            <a:extLst>
              <a:ext uri="{FF2B5EF4-FFF2-40B4-BE49-F238E27FC236}">
                <a16:creationId xmlns:a16="http://schemas.microsoft.com/office/drawing/2014/main" id="{3558E3AE-E558-4453-9F77-96626996FEBE}"/>
              </a:ext>
            </a:extLst>
          </p:cNvPr>
          <p:cNvSpPr txBox="1"/>
          <p:nvPr/>
        </p:nvSpPr>
        <p:spPr>
          <a:xfrm>
            <a:off x="2313830" y="4389120"/>
            <a:ext cx="8285259" cy="923330"/>
          </a:xfrm>
          <a:prstGeom prst="rect">
            <a:avLst/>
          </a:prstGeom>
          <a:noFill/>
        </p:spPr>
        <p:txBody>
          <a:bodyPr wrap="square" rtlCol="0">
            <a:spAutoFit/>
          </a:bodyPr>
          <a:lstStyle/>
          <a:p>
            <a:r>
              <a:rPr lang="en-US" dirty="0">
                <a:solidFill>
                  <a:srgbClr val="0070C0"/>
                </a:solidFill>
              </a:rPr>
              <a:t>No I have added an Else to the if so I can tell it what to do if </a:t>
            </a:r>
            <a:r>
              <a:rPr lang="en-US" dirty="0" err="1">
                <a:solidFill>
                  <a:srgbClr val="0070C0"/>
                </a:solidFill>
              </a:rPr>
              <a:t>txtAnswer.text</a:t>
            </a:r>
            <a:r>
              <a:rPr lang="en-US" dirty="0">
                <a:solidFill>
                  <a:srgbClr val="0070C0"/>
                </a:solidFill>
              </a:rPr>
              <a:t> was not greater than 100.  Notice the structure and notice the automatic indenting that gets done.</a:t>
            </a:r>
          </a:p>
        </p:txBody>
      </p:sp>
    </p:spTree>
    <p:extLst>
      <p:ext uri="{BB962C8B-B14F-4D97-AF65-F5344CB8AC3E}">
        <p14:creationId xmlns:p14="http://schemas.microsoft.com/office/powerpoint/2010/main" val="3497414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A967B12-30B3-49C5-AC24-B9AA26860A62}"/>
              </a:ext>
            </a:extLst>
          </p:cNvPr>
          <p:cNvPicPr>
            <a:picLocks noChangeAspect="1"/>
          </p:cNvPicPr>
          <p:nvPr/>
        </p:nvPicPr>
        <p:blipFill>
          <a:blip r:embed="rId2"/>
          <a:stretch>
            <a:fillRect/>
          </a:stretch>
        </p:blipFill>
        <p:spPr>
          <a:xfrm>
            <a:off x="652213" y="39798"/>
            <a:ext cx="10601325" cy="5076825"/>
          </a:xfrm>
          <a:prstGeom prst="rect">
            <a:avLst/>
          </a:prstGeom>
        </p:spPr>
      </p:pic>
      <p:sp>
        <p:nvSpPr>
          <p:cNvPr id="3" name="TextBox 2">
            <a:extLst>
              <a:ext uri="{FF2B5EF4-FFF2-40B4-BE49-F238E27FC236}">
                <a16:creationId xmlns:a16="http://schemas.microsoft.com/office/drawing/2014/main" id="{94DDD59D-3BB7-4217-984E-347BE04D73DD}"/>
              </a:ext>
            </a:extLst>
          </p:cNvPr>
          <p:cNvSpPr txBox="1"/>
          <p:nvPr/>
        </p:nvSpPr>
        <p:spPr>
          <a:xfrm>
            <a:off x="1097281" y="5080883"/>
            <a:ext cx="10601325" cy="1477328"/>
          </a:xfrm>
          <a:prstGeom prst="rect">
            <a:avLst/>
          </a:prstGeom>
          <a:noFill/>
        </p:spPr>
        <p:txBody>
          <a:bodyPr wrap="square" rtlCol="0">
            <a:spAutoFit/>
          </a:bodyPr>
          <a:lstStyle/>
          <a:p>
            <a:r>
              <a:rPr lang="en-US" dirty="0">
                <a:solidFill>
                  <a:srgbClr val="0070C0"/>
                </a:solidFill>
              </a:rPr>
              <a:t>I put an 8 in </a:t>
            </a:r>
            <a:r>
              <a:rPr lang="en-US" dirty="0" err="1">
                <a:solidFill>
                  <a:srgbClr val="0070C0"/>
                </a:solidFill>
              </a:rPr>
              <a:t>txtFirst.text</a:t>
            </a:r>
            <a:r>
              <a:rPr lang="en-US" dirty="0">
                <a:solidFill>
                  <a:srgbClr val="0070C0"/>
                </a:solidFill>
              </a:rPr>
              <a:t> and now I am comparing to 6.  If what I entered is greater than 6 then I multiply by 10 and get 80. Notice that I added the </a:t>
            </a:r>
            <a:r>
              <a:rPr lang="en-US" dirty="0" err="1">
                <a:solidFill>
                  <a:srgbClr val="0070C0"/>
                </a:solidFill>
              </a:rPr>
              <a:t>btnFirst_Click</a:t>
            </a:r>
            <a:r>
              <a:rPr lang="en-US" dirty="0">
                <a:solidFill>
                  <a:srgbClr val="0070C0"/>
                </a:solidFill>
              </a:rPr>
              <a:t>.  This works but since text entered on the form is string data it would be better to convert </a:t>
            </a:r>
            <a:r>
              <a:rPr lang="en-US" dirty="0" err="1">
                <a:solidFill>
                  <a:srgbClr val="0070C0"/>
                </a:solidFill>
              </a:rPr>
              <a:t>txtFirst.Text</a:t>
            </a:r>
            <a:r>
              <a:rPr lang="en-US" dirty="0">
                <a:solidFill>
                  <a:srgbClr val="0070C0"/>
                </a:solidFill>
              </a:rPr>
              <a:t> using Cint or some other method.  Then I would be comparing a number to a number which is always best.  I will do that by putting in another button.  Note that Cint means convert to integer, there is also </a:t>
            </a:r>
            <a:r>
              <a:rPr lang="en-US" dirty="0" err="1">
                <a:solidFill>
                  <a:srgbClr val="0070C0"/>
                </a:solidFill>
              </a:rPr>
              <a:t>CDbl</a:t>
            </a:r>
            <a:r>
              <a:rPr lang="en-US" dirty="0">
                <a:solidFill>
                  <a:srgbClr val="0070C0"/>
                </a:solidFill>
              </a:rPr>
              <a:t> and </a:t>
            </a:r>
            <a:r>
              <a:rPr lang="en-US" dirty="0" err="1">
                <a:solidFill>
                  <a:srgbClr val="0070C0"/>
                </a:solidFill>
              </a:rPr>
              <a:t>CDec</a:t>
            </a:r>
            <a:r>
              <a:rPr lang="en-US" dirty="0">
                <a:solidFill>
                  <a:srgbClr val="0070C0"/>
                </a:solidFill>
              </a:rPr>
              <a:t> that deal with decimals.</a:t>
            </a:r>
          </a:p>
        </p:txBody>
      </p:sp>
      <p:sp>
        <p:nvSpPr>
          <p:cNvPr id="4" name="TextBox 3">
            <a:extLst>
              <a:ext uri="{FF2B5EF4-FFF2-40B4-BE49-F238E27FC236}">
                <a16:creationId xmlns:a16="http://schemas.microsoft.com/office/drawing/2014/main" id="{8706D8E3-0DC9-414B-996A-62A341CDC272}"/>
              </a:ext>
            </a:extLst>
          </p:cNvPr>
          <p:cNvSpPr txBox="1"/>
          <p:nvPr/>
        </p:nvSpPr>
        <p:spPr>
          <a:xfrm>
            <a:off x="1781093" y="2690336"/>
            <a:ext cx="4063116" cy="1477328"/>
          </a:xfrm>
          <a:prstGeom prst="rect">
            <a:avLst/>
          </a:prstGeom>
          <a:noFill/>
        </p:spPr>
        <p:txBody>
          <a:bodyPr wrap="square" rtlCol="0">
            <a:spAutoFit/>
          </a:bodyPr>
          <a:lstStyle/>
          <a:p>
            <a:r>
              <a:rPr lang="en-US" dirty="0">
                <a:solidFill>
                  <a:srgbClr val="0070C0"/>
                </a:solidFill>
              </a:rPr>
              <a:t>String or text data is stored against the left wall – notice the 8. Numeric data is stored against the right wall.  Things entered on the form are considered text or string by default.</a:t>
            </a:r>
          </a:p>
        </p:txBody>
      </p:sp>
    </p:spTree>
    <p:extLst>
      <p:ext uri="{BB962C8B-B14F-4D97-AF65-F5344CB8AC3E}">
        <p14:creationId xmlns:p14="http://schemas.microsoft.com/office/powerpoint/2010/main" val="2495792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6C382D4-4E8E-4C56-9A72-E5EF70887821}"/>
              </a:ext>
            </a:extLst>
          </p:cNvPr>
          <p:cNvPicPr>
            <a:picLocks noChangeAspect="1"/>
          </p:cNvPicPr>
          <p:nvPr/>
        </p:nvPicPr>
        <p:blipFill>
          <a:blip r:embed="rId2"/>
          <a:stretch>
            <a:fillRect/>
          </a:stretch>
        </p:blipFill>
        <p:spPr>
          <a:xfrm>
            <a:off x="300037" y="524496"/>
            <a:ext cx="11591925" cy="4695825"/>
          </a:xfrm>
          <a:prstGeom prst="rect">
            <a:avLst/>
          </a:prstGeom>
        </p:spPr>
      </p:pic>
      <p:sp>
        <p:nvSpPr>
          <p:cNvPr id="3" name="TextBox 2">
            <a:extLst>
              <a:ext uri="{FF2B5EF4-FFF2-40B4-BE49-F238E27FC236}">
                <a16:creationId xmlns:a16="http://schemas.microsoft.com/office/drawing/2014/main" id="{527F6D93-2E62-48FF-B28A-777B6FF15BF3}"/>
              </a:ext>
            </a:extLst>
          </p:cNvPr>
          <p:cNvSpPr txBox="1"/>
          <p:nvPr/>
        </p:nvSpPr>
        <p:spPr>
          <a:xfrm>
            <a:off x="1884459" y="5220321"/>
            <a:ext cx="4564049" cy="646331"/>
          </a:xfrm>
          <a:prstGeom prst="rect">
            <a:avLst/>
          </a:prstGeom>
          <a:noFill/>
        </p:spPr>
        <p:txBody>
          <a:bodyPr wrap="square" rtlCol="0">
            <a:spAutoFit/>
          </a:bodyPr>
          <a:lstStyle/>
          <a:p>
            <a:r>
              <a:rPr lang="en-US" dirty="0">
                <a:solidFill>
                  <a:srgbClr val="0070C0"/>
                </a:solidFill>
              </a:rPr>
              <a:t>I converted it to Double or Decimal and then did the comparison.</a:t>
            </a:r>
          </a:p>
        </p:txBody>
      </p:sp>
    </p:spTree>
    <p:extLst>
      <p:ext uri="{BB962C8B-B14F-4D97-AF65-F5344CB8AC3E}">
        <p14:creationId xmlns:p14="http://schemas.microsoft.com/office/powerpoint/2010/main" val="25091129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325</TotalTime>
  <Words>818</Words>
  <Application>Microsoft Office PowerPoint</Application>
  <PresentationFormat>Widescreen</PresentationFormat>
  <Paragraphs>32</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Visual Basic Programs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Visual Basic IF</dc:title>
  <dc:creator>Priscilla Grocer</dc:creator>
  <cp:lastModifiedBy>Priscilla Grocer</cp:lastModifiedBy>
  <cp:revision>19</cp:revision>
  <dcterms:created xsi:type="dcterms:W3CDTF">2020-03-30T16:27:49Z</dcterms:created>
  <dcterms:modified xsi:type="dcterms:W3CDTF">2020-03-30T21:52:50Z</dcterms:modified>
</cp:coreProperties>
</file>