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riscilla Grocer" initials="PG" lastIdx="1" clrIdx="0">
    <p:extLst>
      <p:ext uri="{19B8F6BF-5375-455C-9EA6-DF929625EA0E}">
        <p15:presenceInfo xmlns:p15="http://schemas.microsoft.com/office/powerpoint/2012/main" userId="efbf0ebfc8d24da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78" d="100"/>
          <a:sy n="78" d="100"/>
        </p:scale>
        <p:origin x="82" y="23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3-21T13:27:41.744" idx="1">
    <p:pos x="10" y="10"/>
    <p:text>This is using XHTML so these four lines are the start up of XHTML.</p:text>
    <p:extLst>
      <p:ext uri="{C676402C-5697-4E1C-873F-D02D1690AC5C}">
        <p15:threadingInfo xmlns:p15="http://schemas.microsoft.com/office/powerpoint/2012/main" timeZoneBias="2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9E15E-9732-4517-8006-DF7271FF60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F85CC07-122F-443F-BE5B-61D3E0426C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D3B29C-38DD-4482-8C6C-1A9859B8C69E}"/>
              </a:ext>
            </a:extLst>
          </p:cNvPr>
          <p:cNvSpPr>
            <a:spLocks noGrp="1"/>
          </p:cNvSpPr>
          <p:nvPr>
            <p:ph type="dt" sz="half" idx="10"/>
          </p:nvPr>
        </p:nvSpPr>
        <p:spPr/>
        <p:txBody>
          <a:bodyPr/>
          <a:lstStyle/>
          <a:p>
            <a:fld id="{578FF672-7E55-4640-953C-15F195BBB905}" type="datetimeFigureOut">
              <a:rPr lang="en-US" smtClean="0"/>
              <a:t>3/21/2020</a:t>
            </a:fld>
            <a:endParaRPr lang="en-US"/>
          </a:p>
        </p:txBody>
      </p:sp>
      <p:sp>
        <p:nvSpPr>
          <p:cNvPr id="5" name="Footer Placeholder 4">
            <a:extLst>
              <a:ext uri="{FF2B5EF4-FFF2-40B4-BE49-F238E27FC236}">
                <a16:creationId xmlns:a16="http://schemas.microsoft.com/office/drawing/2014/main" id="{7DE4C361-1020-4EFE-9CE8-5CB7144346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535D5E-AD03-4024-A6EE-AAB1578C1657}"/>
              </a:ext>
            </a:extLst>
          </p:cNvPr>
          <p:cNvSpPr>
            <a:spLocks noGrp="1"/>
          </p:cNvSpPr>
          <p:nvPr>
            <p:ph type="sldNum" sz="quarter" idx="12"/>
          </p:nvPr>
        </p:nvSpPr>
        <p:spPr/>
        <p:txBody>
          <a:bodyPr/>
          <a:lstStyle/>
          <a:p>
            <a:fld id="{C432CC94-7324-44C9-9C6D-7D7FC8C9315F}" type="slidenum">
              <a:rPr lang="en-US" smtClean="0"/>
              <a:t>‹#›</a:t>
            </a:fld>
            <a:endParaRPr lang="en-US"/>
          </a:p>
        </p:txBody>
      </p:sp>
    </p:spTree>
    <p:extLst>
      <p:ext uri="{BB962C8B-B14F-4D97-AF65-F5344CB8AC3E}">
        <p14:creationId xmlns:p14="http://schemas.microsoft.com/office/powerpoint/2010/main" val="1265194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2D1A-AE72-4416-97D3-5CBB22A5CF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A78A4C-1041-4DAA-BCB1-7B60D457B6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FFC91E-F58B-4D02-97EF-CEF58845C39C}"/>
              </a:ext>
            </a:extLst>
          </p:cNvPr>
          <p:cNvSpPr>
            <a:spLocks noGrp="1"/>
          </p:cNvSpPr>
          <p:nvPr>
            <p:ph type="dt" sz="half" idx="10"/>
          </p:nvPr>
        </p:nvSpPr>
        <p:spPr/>
        <p:txBody>
          <a:bodyPr/>
          <a:lstStyle/>
          <a:p>
            <a:fld id="{578FF672-7E55-4640-953C-15F195BBB905}" type="datetimeFigureOut">
              <a:rPr lang="en-US" smtClean="0"/>
              <a:t>3/21/2020</a:t>
            </a:fld>
            <a:endParaRPr lang="en-US"/>
          </a:p>
        </p:txBody>
      </p:sp>
      <p:sp>
        <p:nvSpPr>
          <p:cNvPr id="5" name="Footer Placeholder 4">
            <a:extLst>
              <a:ext uri="{FF2B5EF4-FFF2-40B4-BE49-F238E27FC236}">
                <a16:creationId xmlns:a16="http://schemas.microsoft.com/office/drawing/2014/main" id="{EA2263F7-4DFD-4345-B7EE-B991F50A14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DED503-ADD7-4404-9339-66F21EF42CF6}"/>
              </a:ext>
            </a:extLst>
          </p:cNvPr>
          <p:cNvSpPr>
            <a:spLocks noGrp="1"/>
          </p:cNvSpPr>
          <p:nvPr>
            <p:ph type="sldNum" sz="quarter" idx="12"/>
          </p:nvPr>
        </p:nvSpPr>
        <p:spPr/>
        <p:txBody>
          <a:bodyPr/>
          <a:lstStyle/>
          <a:p>
            <a:fld id="{C432CC94-7324-44C9-9C6D-7D7FC8C9315F}" type="slidenum">
              <a:rPr lang="en-US" smtClean="0"/>
              <a:t>‹#›</a:t>
            </a:fld>
            <a:endParaRPr lang="en-US"/>
          </a:p>
        </p:txBody>
      </p:sp>
    </p:spTree>
    <p:extLst>
      <p:ext uri="{BB962C8B-B14F-4D97-AF65-F5344CB8AC3E}">
        <p14:creationId xmlns:p14="http://schemas.microsoft.com/office/powerpoint/2010/main" val="2665435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835A43-BBC1-4F05-90D5-B0DFE3501FB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8FB7836-820D-4590-929C-7C36BA153C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404B9E-4998-4E87-933C-B63D05AC7E07}"/>
              </a:ext>
            </a:extLst>
          </p:cNvPr>
          <p:cNvSpPr>
            <a:spLocks noGrp="1"/>
          </p:cNvSpPr>
          <p:nvPr>
            <p:ph type="dt" sz="half" idx="10"/>
          </p:nvPr>
        </p:nvSpPr>
        <p:spPr/>
        <p:txBody>
          <a:bodyPr/>
          <a:lstStyle/>
          <a:p>
            <a:fld id="{578FF672-7E55-4640-953C-15F195BBB905}" type="datetimeFigureOut">
              <a:rPr lang="en-US" smtClean="0"/>
              <a:t>3/21/2020</a:t>
            </a:fld>
            <a:endParaRPr lang="en-US"/>
          </a:p>
        </p:txBody>
      </p:sp>
      <p:sp>
        <p:nvSpPr>
          <p:cNvPr id="5" name="Footer Placeholder 4">
            <a:extLst>
              <a:ext uri="{FF2B5EF4-FFF2-40B4-BE49-F238E27FC236}">
                <a16:creationId xmlns:a16="http://schemas.microsoft.com/office/drawing/2014/main" id="{67C08FF6-6CE1-46DC-B6D0-53C79EE25E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FDE609-EFD8-4163-AFEE-81C10777E984}"/>
              </a:ext>
            </a:extLst>
          </p:cNvPr>
          <p:cNvSpPr>
            <a:spLocks noGrp="1"/>
          </p:cNvSpPr>
          <p:nvPr>
            <p:ph type="sldNum" sz="quarter" idx="12"/>
          </p:nvPr>
        </p:nvSpPr>
        <p:spPr/>
        <p:txBody>
          <a:bodyPr/>
          <a:lstStyle/>
          <a:p>
            <a:fld id="{C432CC94-7324-44C9-9C6D-7D7FC8C9315F}" type="slidenum">
              <a:rPr lang="en-US" smtClean="0"/>
              <a:t>‹#›</a:t>
            </a:fld>
            <a:endParaRPr lang="en-US"/>
          </a:p>
        </p:txBody>
      </p:sp>
    </p:spTree>
    <p:extLst>
      <p:ext uri="{BB962C8B-B14F-4D97-AF65-F5344CB8AC3E}">
        <p14:creationId xmlns:p14="http://schemas.microsoft.com/office/powerpoint/2010/main" val="561216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2F9E0-C5E4-4ADB-AC5A-EE0695DF65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0C133B-1ED0-47C3-BF14-DF93357B56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8397FB-BAAA-46AD-8918-3D3F45AEF8DE}"/>
              </a:ext>
            </a:extLst>
          </p:cNvPr>
          <p:cNvSpPr>
            <a:spLocks noGrp="1"/>
          </p:cNvSpPr>
          <p:nvPr>
            <p:ph type="dt" sz="half" idx="10"/>
          </p:nvPr>
        </p:nvSpPr>
        <p:spPr/>
        <p:txBody>
          <a:bodyPr/>
          <a:lstStyle/>
          <a:p>
            <a:fld id="{578FF672-7E55-4640-953C-15F195BBB905}" type="datetimeFigureOut">
              <a:rPr lang="en-US" smtClean="0"/>
              <a:t>3/21/2020</a:t>
            </a:fld>
            <a:endParaRPr lang="en-US"/>
          </a:p>
        </p:txBody>
      </p:sp>
      <p:sp>
        <p:nvSpPr>
          <p:cNvPr id="5" name="Footer Placeholder 4">
            <a:extLst>
              <a:ext uri="{FF2B5EF4-FFF2-40B4-BE49-F238E27FC236}">
                <a16:creationId xmlns:a16="http://schemas.microsoft.com/office/drawing/2014/main" id="{5173C6B3-1622-4A0C-BE00-319DD7C611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188601-4679-4109-A916-BC77CE729B76}"/>
              </a:ext>
            </a:extLst>
          </p:cNvPr>
          <p:cNvSpPr>
            <a:spLocks noGrp="1"/>
          </p:cNvSpPr>
          <p:nvPr>
            <p:ph type="sldNum" sz="quarter" idx="12"/>
          </p:nvPr>
        </p:nvSpPr>
        <p:spPr/>
        <p:txBody>
          <a:bodyPr/>
          <a:lstStyle/>
          <a:p>
            <a:fld id="{C432CC94-7324-44C9-9C6D-7D7FC8C9315F}" type="slidenum">
              <a:rPr lang="en-US" smtClean="0"/>
              <a:t>‹#›</a:t>
            </a:fld>
            <a:endParaRPr lang="en-US"/>
          </a:p>
        </p:txBody>
      </p:sp>
    </p:spTree>
    <p:extLst>
      <p:ext uri="{BB962C8B-B14F-4D97-AF65-F5344CB8AC3E}">
        <p14:creationId xmlns:p14="http://schemas.microsoft.com/office/powerpoint/2010/main" val="1563530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97173-EDD0-4D3F-88C8-3A3C54584F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A1391C-37BA-4935-BC7A-C01C7F28CC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088E25-2EAE-4F6C-AD77-45F9DF6C1162}"/>
              </a:ext>
            </a:extLst>
          </p:cNvPr>
          <p:cNvSpPr>
            <a:spLocks noGrp="1"/>
          </p:cNvSpPr>
          <p:nvPr>
            <p:ph type="dt" sz="half" idx="10"/>
          </p:nvPr>
        </p:nvSpPr>
        <p:spPr/>
        <p:txBody>
          <a:bodyPr/>
          <a:lstStyle/>
          <a:p>
            <a:fld id="{578FF672-7E55-4640-953C-15F195BBB905}" type="datetimeFigureOut">
              <a:rPr lang="en-US" smtClean="0"/>
              <a:t>3/21/2020</a:t>
            </a:fld>
            <a:endParaRPr lang="en-US"/>
          </a:p>
        </p:txBody>
      </p:sp>
      <p:sp>
        <p:nvSpPr>
          <p:cNvPr id="5" name="Footer Placeholder 4">
            <a:extLst>
              <a:ext uri="{FF2B5EF4-FFF2-40B4-BE49-F238E27FC236}">
                <a16:creationId xmlns:a16="http://schemas.microsoft.com/office/drawing/2014/main" id="{41CD6E61-A7F0-47FC-8842-3882F3FF46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AB872A-DE18-4CA5-BB58-932F2ADB533F}"/>
              </a:ext>
            </a:extLst>
          </p:cNvPr>
          <p:cNvSpPr>
            <a:spLocks noGrp="1"/>
          </p:cNvSpPr>
          <p:nvPr>
            <p:ph type="sldNum" sz="quarter" idx="12"/>
          </p:nvPr>
        </p:nvSpPr>
        <p:spPr/>
        <p:txBody>
          <a:bodyPr/>
          <a:lstStyle/>
          <a:p>
            <a:fld id="{C432CC94-7324-44C9-9C6D-7D7FC8C9315F}" type="slidenum">
              <a:rPr lang="en-US" smtClean="0"/>
              <a:t>‹#›</a:t>
            </a:fld>
            <a:endParaRPr lang="en-US"/>
          </a:p>
        </p:txBody>
      </p:sp>
    </p:spTree>
    <p:extLst>
      <p:ext uri="{BB962C8B-B14F-4D97-AF65-F5344CB8AC3E}">
        <p14:creationId xmlns:p14="http://schemas.microsoft.com/office/powerpoint/2010/main" val="3178481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43F18-270E-43E2-8421-F929C953D4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AF6887-F25C-4E9D-AF45-319C6BBEEB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0E5864-698E-4012-B14E-162A1474F7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A2C72F3-F798-43BB-8B0D-7D1B82EF031D}"/>
              </a:ext>
            </a:extLst>
          </p:cNvPr>
          <p:cNvSpPr>
            <a:spLocks noGrp="1"/>
          </p:cNvSpPr>
          <p:nvPr>
            <p:ph type="dt" sz="half" idx="10"/>
          </p:nvPr>
        </p:nvSpPr>
        <p:spPr/>
        <p:txBody>
          <a:bodyPr/>
          <a:lstStyle/>
          <a:p>
            <a:fld id="{578FF672-7E55-4640-953C-15F195BBB905}" type="datetimeFigureOut">
              <a:rPr lang="en-US" smtClean="0"/>
              <a:t>3/21/2020</a:t>
            </a:fld>
            <a:endParaRPr lang="en-US"/>
          </a:p>
        </p:txBody>
      </p:sp>
      <p:sp>
        <p:nvSpPr>
          <p:cNvPr id="6" name="Footer Placeholder 5">
            <a:extLst>
              <a:ext uri="{FF2B5EF4-FFF2-40B4-BE49-F238E27FC236}">
                <a16:creationId xmlns:a16="http://schemas.microsoft.com/office/drawing/2014/main" id="{17F82D0E-FFA5-4424-8FA8-5BA9D8D679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425D09-D63E-4DDA-8521-B158503BC7BF}"/>
              </a:ext>
            </a:extLst>
          </p:cNvPr>
          <p:cNvSpPr>
            <a:spLocks noGrp="1"/>
          </p:cNvSpPr>
          <p:nvPr>
            <p:ph type="sldNum" sz="quarter" idx="12"/>
          </p:nvPr>
        </p:nvSpPr>
        <p:spPr/>
        <p:txBody>
          <a:bodyPr/>
          <a:lstStyle/>
          <a:p>
            <a:fld id="{C432CC94-7324-44C9-9C6D-7D7FC8C9315F}" type="slidenum">
              <a:rPr lang="en-US" smtClean="0"/>
              <a:t>‹#›</a:t>
            </a:fld>
            <a:endParaRPr lang="en-US"/>
          </a:p>
        </p:txBody>
      </p:sp>
    </p:spTree>
    <p:extLst>
      <p:ext uri="{BB962C8B-B14F-4D97-AF65-F5344CB8AC3E}">
        <p14:creationId xmlns:p14="http://schemas.microsoft.com/office/powerpoint/2010/main" val="2330950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EA2DF-6489-4B84-B8DC-FC48CA5824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F6D765-31AD-4D3D-AA8E-77E1BDBC78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BB9620-7FD0-468C-AC76-1B50F4AD27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0EC077-98C8-4D73-9756-C31B82959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F50E3A8-A104-4916-A16E-7FE4E602DA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377717-E944-4AB9-9C1C-5366A9325FE3}"/>
              </a:ext>
            </a:extLst>
          </p:cNvPr>
          <p:cNvSpPr>
            <a:spLocks noGrp="1"/>
          </p:cNvSpPr>
          <p:nvPr>
            <p:ph type="dt" sz="half" idx="10"/>
          </p:nvPr>
        </p:nvSpPr>
        <p:spPr/>
        <p:txBody>
          <a:bodyPr/>
          <a:lstStyle/>
          <a:p>
            <a:fld id="{578FF672-7E55-4640-953C-15F195BBB905}" type="datetimeFigureOut">
              <a:rPr lang="en-US" smtClean="0"/>
              <a:t>3/21/2020</a:t>
            </a:fld>
            <a:endParaRPr lang="en-US"/>
          </a:p>
        </p:txBody>
      </p:sp>
      <p:sp>
        <p:nvSpPr>
          <p:cNvPr id="8" name="Footer Placeholder 7">
            <a:extLst>
              <a:ext uri="{FF2B5EF4-FFF2-40B4-BE49-F238E27FC236}">
                <a16:creationId xmlns:a16="http://schemas.microsoft.com/office/drawing/2014/main" id="{B2D87417-48FA-4D1F-AF86-FE06025AFCA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C728C6-52CA-4B86-928F-8C72AE1E0733}"/>
              </a:ext>
            </a:extLst>
          </p:cNvPr>
          <p:cNvSpPr>
            <a:spLocks noGrp="1"/>
          </p:cNvSpPr>
          <p:nvPr>
            <p:ph type="sldNum" sz="quarter" idx="12"/>
          </p:nvPr>
        </p:nvSpPr>
        <p:spPr/>
        <p:txBody>
          <a:bodyPr/>
          <a:lstStyle/>
          <a:p>
            <a:fld id="{C432CC94-7324-44C9-9C6D-7D7FC8C9315F}" type="slidenum">
              <a:rPr lang="en-US" smtClean="0"/>
              <a:t>‹#›</a:t>
            </a:fld>
            <a:endParaRPr lang="en-US"/>
          </a:p>
        </p:txBody>
      </p:sp>
    </p:spTree>
    <p:extLst>
      <p:ext uri="{BB962C8B-B14F-4D97-AF65-F5344CB8AC3E}">
        <p14:creationId xmlns:p14="http://schemas.microsoft.com/office/powerpoint/2010/main" val="265936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C7FB7-5772-4C8E-9FB0-95198F99B29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9F5AA9-67A5-4630-9714-8BE2A7FB2FDF}"/>
              </a:ext>
            </a:extLst>
          </p:cNvPr>
          <p:cNvSpPr>
            <a:spLocks noGrp="1"/>
          </p:cNvSpPr>
          <p:nvPr>
            <p:ph type="dt" sz="half" idx="10"/>
          </p:nvPr>
        </p:nvSpPr>
        <p:spPr/>
        <p:txBody>
          <a:bodyPr/>
          <a:lstStyle/>
          <a:p>
            <a:fld id="{578FF672-7E55-4640-953C-15F195BBB905}" type="datetimeFigureOut">
              <a:rPr lang="en-US" smtClean="0"/>
              <a:t>3/21/2020</a:t>
            </a:fld>
            <a:endParaRPr lang="en-US"/>
          </a:p>
        </p:txBody>
      </p:sp>
      <p:sp>
        <p:nvSpPr>
          <p:cNvPr id="4" name="Footer Placeholder 3">
            <a:extLst>
              <a:ext uri="{FF2B5EF4-FFF2-40B4-BE49-F238E27FC236}">
                <a16:creationId xmlns:a16="http://schemas.microsoft.com/office/drawing/2014/main" id="{4F3DD0E6-5533-47DE-92DB-777D994AD8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2F6816-07B7-4A6D-BD1D-4016E09D6CA5}"/>
              </a:ext>
            </a:extLst>
          </p:cNvPr>
          <p:cNvSpPr>
            <a:spLocks noGrp="1"/>
          </p:cNvSpPr>
          <p:nvPr>
            <p:ph type="sldNum" sz="quarter" idx="12"/>
          </p:nvPr>
        </p:nvSpPr>
        <p:spPr/>
        <p:txBody>
          <a:bodyPr/>
          <a:lstStyle/>
          <a:p>
            <a:fld id="{C432CC94-7324-44C9-9C6D-7D7FC8C9315F}" type="slidenum">
              <a:rPr lang="en-US" smtClean="0"/>
              <a:t>‹#›</a:t>
            </a:fld>
            <a:endParaRPr lang="en-US"/>
          </a:p>
        </p:txBody>
      </p:sp>
    </p:spTree>
    <p:extLst>
      <p:ext uri="{BB962C8B-B14F-4D97-AF65-F5344CB8AC3E}">
        <p14:creationId xmlns:p14="http://schemas.microsoft.com/office/powerpoint/2010/main" val="1183928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7BA4F1-86BB-478C-9B38-55C4B5EB4DA7}"/>
              </a:ext>
            </a:extLst>
          </p:cNvPr>
          <p:cNvSpPr>
            <a:spLocks noGrp="1"/>
          </p:cNvSpPr>
          <p:nvPr>
            <p:ph type="dt" sz="half" idx="10"/>
          </p:nvPr>
        </p:nvSpPr>
        <p:spPr/>
        <p:txBody>
          <a:bodyPr/>
          <a:lstStyle/>
          <a:p>
            <a:fld id="{578FF672-7E55-4640-953C-15F195BBB905}" type="datetimeFigureOut">
              <a:rPr lang="en-US" smtClean="0"/>
              <a:t>3/21/2020</a:t>
            </a:fld>
            <a:endParaRPr lang="en-US"/>
          </a:p>
        </p:txBody>
      </p:sp>
      <p:sp>
        <p:nvSpPr>
          <p:cNvPr id="3" name="Footer Placeholder 2">
            <a:extLst>
              <a:ext uri="{FF2B5EF4-FFF2-40B4-BE49-F238E27FC236}">
                <a16:creationId xmlns:a16="http://schemas.microsoft.com/office/drawing/2014/main" id="{B3D3A9EF-F0A4-4666-8EC5-7203FDFBB6D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DD22291-C969-42E8-B65C-D2346C8D8A07}"/>
              </a:ext>
            </a:extLst>
          </p:cNvPr>
          <p:cNvSpPr>
            <a:spLocks noGrp="1"/>
          </p:cNvSpPr>
          <p:nvPr>
            <p:ph type="sldNum" sz="quarter" idx="12"/>
          </p:nvPr>
        </p:nvSpPr>
        <p:spPr/>
        <p:txBody>
          <a:bodyPr/>
          <a:lstStyle/>
          <a:p>
            <a:fld id="{C432CC94-7324-44C9-9C6D-7D7FC8C9315F}" type="slidenum">
              <a:rPr lang="en-US" smtClean="0"/>
              <a:t>‹#›</a:t>
            </a:fld>
            <a:endParaRPr lang="en-US"/>
          </a:p>
        </p:txBody>
      </p:sp>
    </p:spTree>
    <p:extLst>
      <p:ext uri="{BB962C8B-B14F-4D97-AF65-F5344CB8AC3E}">
        <p14:creationId xmlns:p14="http://schemas.microsoft.com/office/powerpoint/2010/main" val="3448740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E2610-6F28-4D50-A74D-6B7EC2160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27B8D0-0D39-4577-809E-AEF96DCDE0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C97E6A-F7C9-41D5-8DB3-05C3535F29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DD48A5-AF90-4253-B25B-0E1646E9EFAF}"/>
              </a:ext>
            </a:extLst>
          </p:cNvPr>
          <p:cNvSpPr>
            <a:spLocks noGrp="1"/>
          </p:cNvSpPr>
          <p:nvPr>
            <p:ph type="dt" sz="half" idx="10"/>
          </p:nvPr>
        </p:nvSpPr>
        <p:spPr/>
        <p:txBody>
          <a:bodyPr/>
          <a:lstStyle/>
          <a:p>
            <a:fld id="{578FF672-7E55-4640-953C-15F195BBB905}" type="datetimeFigureOut">
              <a:rPr lang="en-US" smtClean="0"/>
              <a:t>3/21/2020</a:t>
            </a:fld>
            <a:endParaRPr lang="en-US"/>
          </a:p>
        </p:txBody>
      </p:sp>
      <p:sp>
        <p:nvSpPr>
          <p:cNvPr id="6" name="Footer Placeholder 5">
            <a:extLst>
              <a:ext uri="{FF2B5EF4-FFF2-40B4-BE49-F238E27FC236}">
                <a16:creationId xmlns:a16="http://schemas.microsoft.com/office/drawing/2014/main" id="{60B92D33-2A6C-4A5C-92B8-C16DA72D60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0FC064-683E-46AF-807B-BD212B544CB0}"/>
              </a:ext>
            </a:extLst>
          </p:cNvPr>
          <p:cNvSpPr>
            <a:spLocks noGrp="1"/>
          </p:cNvSpPr>
          <p:nvPr>
            <p:ph type="sldNum" sz="quarter" idx="12"/>
          </p:nvPr>
        </p:nvSpPr>
        <p:spPr/>
        <p:txBody>
          <a:bodyPr/>
          <a:lstStyle/>
          <a:p>
            <a:fld id="{C432CC94-7324-44C9-9C6D-7D7FC8C9315F}" type="slidenum">
              <a:rPr lang="en-US" smtClean="0"/>
              <a:t>‹#›</a:t>
            </a:fld>
            <a:endParaRPr lang="en-US"/>
          </a:p>
        </p:txBody>
      </p:sp>
    </p:spTree>
    <p:extLst>
      <p:ext uri="{BB962C8B-B14F-4D97-AF65-F5344CB8AC3E}">
        <p14:creationId xmlns:p14="http://schemas.microsoft.com/office/powerpoint/2010/main" val="1766116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4739E-D1C7-4F60-8B9C-794CC868B0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4018AC-B36C-4612-BE84-0DF91CB0E0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19DDD08-F7DC-4BFA-926C-037B43A8EC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EB6F15-7E41-47EA-BCC9-B16F018555AD}"/>
              </a:ext>
            </a:extLst>
          </p:cNvPr>
          <p:cNvSpPr>
            <a:spLocks noGrp="1"/>
          </p:cNvSpPr>
          <p:nvPr>
            <p:ph type="dt" sz="half" idx="10"/>
          </p:nvPr>
        </p:nvSpPr>
        <p:spPr/>
        <p:txBody>
          <a:bodyPr/>
          <a:lstStyle/>
          <a:p>
            <a:fld id="{578FF672-7E55-4640-953C-15F195BBB905}" type="datetimeFigureOut">
              <a:rPr lang="en-US" smtClean="0"/>
              <a:t>3/21/2020</a:t>
            </a:fld>
            <a:endParaRPr lang="en-US"/>
          </a:p>
        </p:txBody>
      </p:sp>
      <p:sp>
        <p:nvSpPr>
          <p:cNvPr id="6" name="Footer Placeholder 5">
            <a:extLst>
              <a:ext uri="{FF2B5EF4-FFF2-40B4-BE49-F238E27FC236}">
                <a16:creationId xmlns:a16="http://schemas.microsoft.com/office/drawing/2014/main" id="{F15141D1-24EE-4624-8D19-8A8119BFE7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CCA6EE-A719-4F2D-B83E-D6349ADC3099}"/>
              </a:ext>
            </a:extLst>
          </p:cNvPr>
          <p:cNvSpPr>
            <a:spLocks noGrp="1"/>
          </p:cNvSpPr>
          <p:nvPr>
            <p:ph type="sldNum" sz="quarter" idx="12"/>
          </p:nvPr>
        </p:nvSpPr>
        <p:spPr/>
        <p:txBody>
          <a:bodyPr/>
          <a:lstStyle/>
          <a:p>
            <a:fld id="{C432CC94-7324-44C9-9C6D-7D7FC8C9315F}" type="slidenum">
              <a:rPr lang="en-US" smtClean="0"/>
              <a:t>‹#›</a:t>
            </a:fld>
            <a:endParaRPr lang="en-US"/>
          </a:p>
        </p:txBody>
      </p:sp>
    </p:spTree>
    <p:extLst>
      <p:ext uri="{BB962C8B-B14F-4D97-AF65-F5344CB8AC3E}">
        <p14:creationId xmlns:p14="http://schemas.microsoft.com/office/powerpoint/2010/main" val="2130023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0BFF34-856E-4865-84BD-983E70185B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AAE070-C4A6-477A-BEC8-C0B9C45418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6A7DC6-CCB8-4326-B36D-70FFEC124B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8FF672-7E55-4640-953C-15F195BBB905}" type="datetimeFigureOut">
              <a:rPr lang="en-US" smtClean="0"/>
              <a:t>3/21/2020</a:t>
            </a:fld>
            <a:endParaRPr lang="en-US"/>
          </a:p>
        </p:txBody>
      </p:sp>
      <p:sp>
        <p:nvSpPr>
          <p:cNvPr id="5" name="Footer Placeholder 4">
            <a:extLst>
              <a:ext uri="{FF2B5EF4-FFF2-40B4-BE49-F238E27FC236}">
                <a16:creationId xmlns:a16="http://schemas.microsoft.com/office/drawing/2014/main" id="{A01EC241-EC06-4B5A-9803-AC242E34DF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5B9A3F-E04C-483E-B07F-E8AABECE09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32CC94-7324-44C9-9C6D-7D7FC8C9315F}" type="slidenum">
              <a:rPr lang="en-US" smtClean="0"/>
              <a:t>‹#›</a:t>
            </a:fld>
            <a:endParaRPr lang="en-US"/>
          </a:p>
        </p:txBody>
      </p:sp>
    </p:spTree>
    <p:extLst>
      <p:ext uri="{BB962C8B-B14F-4D97-AF65-F5344CB8AC3E}">
        <p14:creationId xmlns:p14="http://schemas.microsoft.com/office/powerpoint/2010/main" val="176572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7A996-1EE6-44DB-ABC6-BF70ADAEF902}"/>
              </a:ext>
            </a:extLst>
          </p:cNvPr>
          <p:cNvSpPr>
            <a:spLocks noGrp="1"/>
          </p:cNvSpPr>
          <p:nvPr>
            <p:ph type="ctrTitle"/>
          </p:nvPr>
        </p:nvSpPr>
        <p:spPr/>
        <p:txBody>
          <a:bodyPr/>
          <a:lstStyle/>
          <a:p>
            <a:r>
              <a:rPr lang="en-US" dirty="0">
                <a:solidFill>
                  <a:schemeClr val="accent1"/>
                </a:solidFill>
              </a:rPr>
              <a:t>Functions</a:t>
            </a:r>
          </a:p>
        </p:txBody>
      </p:sp>
      <p:sp>
        <p:nvSpPr>
          <p:cNvPr id="3" name="Subtitle 2">
            <a:extLst>
              <a:ext uri="{FF2B5EF4-FFF2-40B4-BE49-F238E27FC236}">
                <a16:creationId xmlns:a16="http://schemas.microsoft.com/office/drawing/2014/main" id="{88119CA6-6642-48E8-B6E6-CB61F315AB5D}"/>
              </a:ext>
            </a:extLst>
          </p:cNvPr>
          <p:cNvSpPr>
            <a:spLocks noGrp="1"/>
          </p:cNvSpPr>
          <p:nvPr>
            <p:ph type="subTitle" idx="1"/>
          </p:nvPr>
        </p:nvSpPr>
        <p:spPr/>
        <p:txBody>
          <a:bodyPr/>
          <a:lstStyle/>
          <a:p>
            <a:r>
              <a:rPr lang="en-US" dirty="0">
                <a:solidFill>
                  <a:schemeClr val="accent1"/>
                </a:solidFill>
              </a:rPr>
              <a:t>Working with JavaScript Functions</a:t>
            </a:r>
          </a:p>
        </p:txBody>
      </p:sp>
    </p:spTree>
    <p:extLst>
      <p:ext uri="{BB962C8B-B14F-4D97-AF65-F5344CB8AC3E}">
        <p14:creationId xmlns:p14="http://schemas.microsoft.com/office/powerpoint/2010/main" val="2896487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0E20747-DFB5-4B10-97C9-F0B9E5E72D74}"/>
              </a:ext>
            </a:extLst>
          </p:cNvPr>
          <p:cNvPicPr>
            <a:picLocks noChangeAspect="1"/>
          </p:cNvPicPr>
          <p:nvPr/>
        </p:nvPicPr>
        <p:blipFill>
          <a:blip r:embed="rId2"/>
          <a:stretch>
            <a:fillRect/>
          </a:stretch>
        </p:blipFill>
        <p:spPr>
          <a:xfrm>
            <a:off x="990072" y="-157317"/>
            <a:ext cx="10211855" cy="6858000"/>
          </a:xfrm>
          <a:prstGeom prst="rect">
            <a:avLst/>
          </a:prstGeom>
        </p:spPr>
      </p:pic>
      <p:sp>
        <p:nvSpPr>
          <p:cNvPr id="3" name="TextBox 2">
            <a:extLst>
              <a:ext uri="{FF2B5EF4-FFF2-40B4-BE49-F238E27FC236}">
                <a16:creationId xmlns:a16="http://schemas.microsoft.com/office/drawing/2014/main" id="{C43AFF1A-4E34-4CBC-848D-7E55CB492949}"/>
              </a:ext>
            </a:extLst>
          </p:cNvPr>
          <p:cNvSpPr txBox="1"/>
          <p:nvPr/>
        </p:nvSpPr>
        <p:spPr>
          <a:xfrm>
            <a:off x="5555225" y="2399071"/>
            <a:ext cx="5968181" cy="1200329"/>
          </a:xfrm>
          <a:prstGeom prst="rect">
            <a:avLst/>
          </a:prstGeom>
          <a:noFill/>
        </p:spPr>
        <p:txBody>
          <a:bodyPr wrap="square" rtlCol="0">
            <a:spAutoFit/>
          </a:bodyPr>
          <a:lstStyle/>
          <a:p>
            <a:r>
              <a:rPr lang="en-US" dirty="0">
                <a:solidFill>
                  <a:schemeClr val="accent1"/>
                </a:solidFill>
              </a:rPr>
              <a:t>In the function I give the address of </a:t>
            </a:r>
            <a:r>
              <a:rPr lang="en-US" dirty="0" err="1">
                <a:solidFill>
                  <a:schemeClr val="accent1"/>
                </a:solidFill>
              </a:rPr>
              <a:t>nameOut</a:t>
            </a:r>
            <a:r>
              <a:rPr lang="en-US" dirty="0">
                <a:solidFill>
                  <a:schemeClr val="accent1"/>
                </a:solidFill>
              </a:rPr>
              <a:t> so it can be found. The address is </a:t>
            </a:r>
            <a:r>
              <a:rPr lang="en-US" dirty="0" err="1">
                <a:solidFill>
                  <a:schemeClr val="accent1"/>
                </a:solidFill>
              </a:rPr>
              <a:t>document.info.nameOut.value</a:t>
            </a:r>
            <a:r>
              <a:rPr lang="en-US" dirty="0">
                <a:solidFill>
                  <a:schemeClr val="accent1"/>
                </a:solidFill>
              </a:rPr>
              <a:t>.  Note that the form was called </a:t>
            </a:r>
            <a:r>
              <a:rPr lang="en-US" dirty="0" err="1">
                <a:solidFill>
                  <a:schemeClr val="accent1"/>
                </a:solidFill>
              </a:rPr>
              <a:t>infor</a:t>
            </a:r>
            <a:r>
              <a:rPr lang="en-US" dirty="0">
                <a:solidFill>
                  <a:schemeClr val="accent1"/>
                </a:solidFill>
              </a:rPr>
              <a:t> and I used both an id and a name. Note also that action=“#” is not needed.</a:t>
            </a:r>
          </a:p>
        </p:txBody>
      </p:sp>
    </p:spTree>
    <p:extLst>
      <p:ext uri="{BB962C8B-B14F-4D97-AF65-F5344CB8AC3E}">
        <p14:creationId xmlns:p14="http://schemas.microsoft.com/office/powerpoint/2010/main" val="676748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AB02D03-A10D-40FA-B5BF-7FA352E0344B}"/>
              </a:ext>
            </a:extLst>
          </p:cNvPr>
          <p:cNvPicPr>
            <a:picLocks noChangeAspect="1"/>
          </p:cNvPicPr>
          <p:nvPr/>
        </p:nvPicPr>
        <p:blipFill>
          <a:blip r:embed="rId2"/>
          <a:stretch>
            <a:fillRect/>
          </a:stretch>
        </p:blipFill>
        <p:spPr>
          <a:xfrm>
            <a:off x="0" y="7598"/>
            <a:ext cx="12192000" cy="6842803"/>
          </a:xfrm>
          <a:prstGeom prst="rect">
            <a:avLst/>
          </a:prstGeom>
        </p:spPr>
      </p:pic>
      <p:sp>
        <p:nvSpPr>
          <p:cNvPr id="3" name="TextBox 2">
            <a:extLst>
              <a:ext uri="{FF2B5EF4-FFF2-40B4-BE49-F238E27FC236}">
                <a16:creationId xmlns:a16="http://schemas.microsoft.com/office/drawing/2014/main" id="{F165AEA9-25C5-47A5-9048-3931E0D00CE0}"/>
              </a:ext>
            </a:extLst>
          </p:cNvPr>
          <p:cNvSpPr txBox="1"/>
          <p:nvPr/>
        </p:nvSpPr>
        <p:spPr>
          <a:xfrm>
            <a:off x="8091948" y="4306529"/>
            <a:ext cx="3451123" cy="923330"/>
          </a:xfrm>
          <a:prstGeom prst="rect">
            <a:avLst/>
          </a:prstGeom>
          <a:noFill/>
        </p:spPr>
        <p:txBody>
          <a:bodyPr wrap="square" rtlCol="0">
            <a:spAutoFit/>
          </a:bodyPr>
          <a:lstStyle/>
          <a:p>
            <a:r>
              <a:rPr lang="en-US" dirty="0">
                <a:solidFill>
                  <a:schemeClr val="accent1"/>
                </a:solidFill>
              </a:rPr>
              <a:t>Note that I am sending up an empty </a:t>
            </a:r>
            <a:r>
              <a:rPr lang="en-US" dirty="0" err="1">
                <a:solidFill>
                  <a:schemeClr val="accent1"/>
                </a:solidFill>
              </a:rPr>
              <a:t>nameOut</a:t>
            </a:r>
            <a:r>
              <a:rPr lang="en-US" dirty="0">
                <a:solidFill>
                  <a:schemeClr val="accent1"/>
                </a:solidFill>
              </a:rPr>
              <a:t> to receive its content in the function.</a:t>
            </a:r>
          </a:p>
        </p:txBody>
      </p:sp>
    </p:spTree>
    <p:extLst>
      <p:ext uri="{BB962C8B-B14F-4D97-AF65-F5344CB8AC3E}">
        <p14:creationId xmlns:p14="http://schemas.microsoft.com/office/powerpoint/2010/main" val="4131970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D282F1C-2770-42CB-BF7B-CA93CB7D91D9}"/>
              </a:ext>
            </a:extLst>
          </p:cNvPr>
          <p:cNvPicPr>
            <a:picLocks noChangeAspect="1"/>
          </p:cNvPicPr>
          <p:nvPr/>
        </p:nvPicPr>
        <p:blipFill>
          <a:blip r:embed="rId2"/>
          <a:stretch>
            <a:fillRect/>
          </a:stretch>
        </p:blipFill>
        <p:spPr>
          <a:xfrm>
            <a:off x="154081" y="-157316"/>
            <a:ext cx="11883838" cy="6858000"/>
          </a:xfrm>
          <a:prstGeom prst="rect">
            <a:avLst/>
          </a:prstGeom>
        </p:spPr>
      </p:pic>
      <p:sp>
        <p:nvSpPr>
          <p:cNvPr id="3" name="TextBox 2">
            <a:extLst>
              <a:ext uri="{FF2B5EF4-FFF2-40B4-BE49-F238E27FC236}">
                <a16:creationId xmlns:a16="http://schemas.microsoft.com/office/drawing/2014/main" id="{0A8D779B-A67A-4029-B479-C38CA8F40593}"/>
              </a:ext>
            </a:extLst>
          </p:cNvPr>
          <p:cNvSpPr txBox="1"/>
          <p:nvPr/>
        </p:nvSpPr>
        <p:spPr>
          <a:xfrm>
            <a:off x="8455742" y="1120877"/>
            <a:ext cx="3293806" cy="3970318"/>
          </a:xfrm>
          <a:prstGeom prst="rect">
            <a:avLst/>
          </a:prstGeom>
          <a:noFill/>
        </p:spPr>
        <p:txBody>
          <a:bodyPr wrap="square" rtlCol="0">
            <a:spAutoFit/>
          </a:bodyPr>
          <a:lstStyle/>
          <a:p>
            <a:r>
              <a:rPr lang="en-US" dirty="0"/>
              <a:t>The onclick event in this example means that the </a:t>
            </a:r>
            <a:r>
              <a:rPr lang="en-US" dirty="0" err="1"/>
              <a:t>basicHello</a:t>
            </a:r>
            <a:r>
              <a:rPr lang="en-US" dirty="0"/>
              <a:t> function will be executed and the return will return something from the function that will be stored in </a:t>
            </a:r>
            <a:r>
              <a:rPr lang="en-US" dirty="0" err="1"/>
              <a:t>nameOut.value</a:t>
            </a:r>
            <a:r>
              <a:rPr lang="en-US" dirty="0"/>
              <a:t>.</a:t>
            </a:r>
          </a:p>
          <a:p>
            <a:endParaRPr lang="en-US" dirty="0"/>
          </a:p>
          <a:p>
            <a:r>
              <a:rPr lang="en-US" dirty="0"/>
              <a:t>Many professionals use this approach where they send information to the function and the function returns something that is then assigned to the specified field or memory location.</a:t>
            </a:r>
          </a:p>
        </p:txBody>
      </p:sp>
    </p:spTree>
    <p:extLst>
      <p:ext uri="{BB962C8B-B14F-4D97-AF65-F5344CB8AC3E}">
        <p14:creationId xmlns:p14="http://schemas.microsoft.com/office/powerpoint/2010/main" val="1206955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046001D-75CF-4E04-9F0E-3E20889538E7}"/>
              </a:ext>
            </a:extLst>
          </p:cNvPr>
          <p:cNvPicPr>
            <a:picLocks noChangeAspect="1"/>
          </p:cNvPicPr>
          <p:nvPr/>
        </p:nvPicPr>
        <p:blipFill>
          <a:blip r:embed="rId2"/>
          <a:stretch>
            <a:fillRect/>
          </a:stretch>
        </p:blipFill>
        <p:spPr>
          <a:xfrm>
            <a:off x="1623391" y="0"/>
            <a:ext cx="8945217" cy="6858000"/>
          </a:xfrm>
          <a:prstGeom prst="rect">
            <a:avLst/>
          </a:prstGeom>
        </p:spPr>
      </p:pic>
      <p:sp>
        <p:nvSpPr>
          <p:cNvPr id="3" name="TextBox 2">
            <a:extLst>
              <a:ext uri="{FF2B5EF4-FFF2-40B4-BE49-F238E27FC236}">
                <a16:creationId xmlns:a16="http://schemas.microsoft.com/office/drawing/2014/main" id="{5442431F-4977-42E7-9E1B-2FFF29D06659}"/>
              </a:ext>
            </a:extLst>
          </p:cNvPr>
          <p:cNvSpPr txBox="1"/>
          <p:nvPr/>
        </p:nvSpPr>
        <p:spPr>
          <a:xfrm>
            <a:off x="7472516" y="1671484"/>
            <a:ext cx="3510116" cy="646331"/>
          </a:xfrm>
          <a:prstGeom prst="rect">
            <a:avLst/>
          </a:prstGeom>
          <a:noFill/>
        </p:spPr>
        <p:txBody>
          <a:bodyPr wrap="square" rtlCol="0">
            <a:spAutoFit/>
          </a:bodyPr>
          <a:lstStyle/>
          <a:p>
            <a:r>
              <a:rPr lang="en-US" dirty="0">
                <a:solidFill>
                  <a:schemeClr val="accent1"/>
                </a:solidFill>
              </a:rPr>
              <a:t>Note that I used name on the last version and id on this version.</a:t>
            </a:r>
          </a:p>
        </p:txBody>
      </p:sp>
    </p:spTree>
    <p:extLst>
      <p:ext uri="{BB962C8B-B14F-4D97-AF65-F5344CB8AC3E}">
        <p14:creationId xmlns:p14="http://schemas.microsoft.com/office/powerpoint/2010/main" val="2505070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B9843F0-8811-45C1-B42F-E7504D70D357}"/>
              </a:ext>
            </a:extLst>
          </p:cNvPr>
          <p:cNvPicPr>
            <a:picLocks noChangeAspect="1"/>
          </p:cNvPicPr>
          <p:nvPr/>
        </p:nvPicPr>
        <p:blipFill>
          <a:blip r:embed="rId2"/>
          <a:stretch>
            <a:fillRect/>
          </a:stretch>
        </p:blipFill>
        <p:spPr>
          <a:xfrm>
            <a:off x="908255" y="395748"/>
            <a:ext cx="6934200" cy="5791200"/>
          </a:xfrm>
          <a:prstGeom prst="rect">
            <a:avLst/>
          </a:prstGeom>
        </p:spPr>
      </p:pic>
      <p:sp>
        <p:nvSpPr>
          <p:cNvPr id="3" name="TextBox 2">
            <a:extLst>
              <a:ext uri="{FF2B5EF4-FFF2-40B4-BE49-F238E27FC236}">
                <a16:creationId xmlns:a16="http://schemas.microsoft.com/office/drawing/2014/main" id="{5851390B-B243-4997-8660-544B7B6D24EF}"/>
              </a:ext>
            </a:extLst>
          </p:cNvPr>
          <p:cNvSpPr txBox="1"/>
          <p:nvPr/>
        </p:nvSpPr>
        <p:spPr>
          <a:xfrm>
            <a:off x="8337755" y="1229032"/>
            <a:ext cx="3146322" cy="3416320"/>
          </a:xfrm>
          <a:prstGeom prst="rect">
            <a:avLst/>
          </a:prstGeom>
          <a:noFill/>
        </p:spPr>
        <p:txBody>
          <a:bodyPr wrap="square" rtlCol="0">
            <a:spAutoFit/>
          </a:bodyPr>
          <a:lstStyle/>
          <a:p>
            <a:r>
              <a:rPr lang="en-US" dirty="0">
                <a:solidFill>
                  <a:schemeClr val="accent1"/>
                </a:solidFill>
              </a:rPr>
              <a:t>I have sent three literals to the function.  Note that these could have been variable names.</a:t>
            </a:r>
          </a:p>
          <a:p>
            <a:r>
              <a:rPr lang="en-US" dirty="0">
                <a:solidFill>
                  <a:schemeClr val="accent1"/>
                </a:solidFill>
              </a:rPr>
              <a:t>I have specified that the result that is returned from the function will be assigned to ans.</a:t>
            </a:r>
          </a:p>
          <a:p>
            <a:endParaRPr lang="en-US" dirty="0">
              <a:solidFill>
                <a:schemeClr val="accent1"/>
              </a:solidFill>
            </a:endParaRPr>
          </a:p>
          <a:p>
            <a:r>
              <a:rPr lang="en-US" dirty="0">
                <a:solidFill>
                  <a:schemeClr val="accent1"/>
                </a:solidFill>
              </a:rPr>
              <a:t>The function receives them as first, second, third and then does a calculation and returns the result to ans.</a:t>
            </a:r>
          </a:p>
        </p:txBody>
      </p:sp>
    </p:spTree>
    <p:extLst>
      <p:ext uri="{BB962C8B-B14F-4D97-AF65-F5344CB8AC3E}">
        <p14:creationId xmlns:p14="http://schemas.microsoft.com/office/powerpoint/2010/main" val="3074548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3404117-8F5F-4D97-85B9-93660094DB3D}"/>
              </a:ext>
            </a:extLst>
          </p:cNvPr>
          <p:cNvPicPr>
            <a:picLocks noChangeAspect="1"/>
          </p:cNvPicPr>
          <p:nvPr/>
        </p:nvPicPr>
        <p:blipFill>
          <a:blip r:embed="rId2"/>
          <a:stretch>
            <a:fillRect/>
          </a:stretch>
        </p:blipFill>
        <p:spPr>
          <a:xfrm>
            <a:off x="810973" y="133547"/>
            <a:ext cx="7187184" cy="6858000"/>
          </a:xfrm>
          <a:prstGeom prst="rect">
            <a:avLst/>
          </a:prstGeom>
        </p:spPr>
      </p:pic>
      <p:sp>
        <p:nvSpPr>
          <p:cNvPr id="3" name="TextBox 2">
            <a:extLst>
              <a:ext uri="{FF2B5EF4-FFF2-40B4-BE49-F238E27FC236}">
                <a16:creationId xmlns:a16="http://schemas.microsoft.com/office/drawing/2014/main" id="{54EE0420-C5CB-454F-9921-00A1B5C7DCE0}"/>
              </a:ext>
            </a:extLst>
          </p:cNvPr>
          <p:cNvSpPr txBox="1"/>
          <p:nvPr/>
        </p:nvSpPr>
        <p:spPr>
          <a:xfrm>
            <a:off x="8583561" y="1759974"/>
            <a:ext cx="2772697" cy="3970318"/>
          </a:xfrm>
          <a:prstGeom prst="rect">
            <a:avLst/>
          </a:prstGeom>
          <a:noFill/>
        </p:spPr>
        <p:txBody>
          <a:bodyPr wrap="square" rtlCol="0">
            <a:spAutoFit/>
          </a:bodyPr>
          <a:lstStyle/>
          <a:p>
            <a:r>
              <a:rPr lang="en-US" dirty="0"/>
              <a:t>Here I am taking in data with prompts and then sending them to the calc function .  When they return they will be assigned to ans.</a:t>
            </a:r>
          </a:p>
          <a:p>
            <a:endParaRPr lang="en-US" dirty="0"/>
          </a:p>
          <a:p>
            <a:r>
              <a:rPr lang="en-US" dirty="0"/>
              <a:t>The function does the calculation and returns it. </a:t>
            </a:r>
          </a:p>
          <a:p>
            <a:r>
              <a:rPr lang="en-US" dirty="0"/>
              <a:t>The calculation could have been done and assigned to a variable like result and then the return would say return result.</a:t>
            </a:r>
          </a:p>
        </p:txBody>
      </p:sp>
    </p:spTree>
    <p:extLst>
      <p:ext uri="{BB962C8B-B14F-4D97-AF65-F5344CB8AC3E}">
        <p14:creationId xmlns:p14="http://schemas.microsoft.com/office/powerpoint/2010/main" val="2201495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C0504D2-56A1-4849-93A5-A10BD76D3CFC}"/>
              </a:ext>
            </a:extLst>
          </p:cNvPr>
          <p:cNvPicPr>
            <a:picLocks noChangeAspect="1"/>
          </p:cNvPicPr>
          <p:nvPr/>
        </p:nvPicPr>
        <p:blipFill>
          <a:blip r:embed="rId2"/>
          <a:stretch>
            <a:fillRect/>
          </a:stretch>
        </p:blipFill>
        <p:spPr>
          <a:xfrm>
            <a:off x="2423711" y="0"/>
            <a:ext cx="7344578" cy="6858000"/>
          </a:xfrm>
          <a:prstGeom prst="rect">
            <a:avLst/>
          </a:prstGeom>
        </p:spPr>
      </p:pic>
    </p:spTree>
    <p:extLst>
      <p:ext uri="{BB962C8B-B14F-4D97-AF65-F5344CB8AC3E}">
        <p14:creationId xmlns:p14="http://schemas.microsoft.com/office/powerpoint/2010/main" val="4041224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BA109D0-86D2-4B04-96E2-10EE59164B28}"/>
              </a:ext>
            </a:extLst>
          </p:cNvPr>
          <p:cNvPicPr>
            <a:picLocks noChangeAspect="1"/>
          </p:cNvPicPr>
          <p:nvPr/>
        </p:nvPicPr>
        <p:blipFill>
          <a:blip r:embed="rId2"/>
          <a:stretch>
            <a:fillRect/>
          </a:stretch>
        </p:blipFill>
        <p:spPr>
          <a:xfrm>
            <a:off x="159928" y="121520"/>
            <a:ext cx="10829925" cy="4333875"/>
          </a:xfrm>
          <a:prstGeom prst="rect">
            <a:avLst/>
          </a:prstGeom>
        </p:spPr>
      </p:pic>
      <p:pic>
        <p:nvPicPr>
          <p:cNvPr id="5" name="Picture 4">
            <a:extLst>
              <a:ext uri="{FF2B5EF4-FFF2-40B4-BE49-F238E27FC236}">
                <a16:creationId xmlns:a16="http://schemas.microsoft.com/office/drawing/2014/main" id="{A4663313-4BAD-4193-A9EF-3323A801F321}"/>
              </a:ext>
            </a:extLst>
          </p:cNvPr>
          <p:cNvPicPr>
            <a:picLocks noChangeAspect="1"/>
          </p:cNvPicPr>
          <p:nvPr/>
        </p:nvPicPr>
        <p:blipFill>
          <a:blip r:embed="rId3"/>
          <a:stretch>
            <a:fillRect/>
          </a:stretch>
        </p:blipFill>
        <p:spPr>
          <a:xfrm>
            <a:off x="4676775" y="4800600"/>
            <a:ext cx="7515225" cy="2057400"/>
          </a:xfrm>
          <a:prstGeom prst="rect">
            <a:avLst/>
          </a:prstGeom>
        </p:spPr>
      </p:pic>
      <p:sp>
        <p:nvSpPr>
          <p:cNvPr id="6" name="Rectangle 1">
            <a:extLst>
              <a:ext uri="{FF2B5EF4-FFF2-40B4-BE49-F238E27FC236}">
                <a16:creationId xmlns:a16="http://schemas.microsoft.com/office/drawing/2014/main" id="{052DCA6C-90EB-457C-B493-462A5B89B007}"/>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Unicode MS"/>
              </a:rPr>
              <a:t>&lt;?xml version="1.0" encoding="iso-8859-1"?&gt; &lt;!DOCTYPE html PUBLIC "-//W3C//DTD XHTML 1.0 Strict//EN" "http://www.w3.org/TR/xhtml1/DTD/xhtml1-strict.dtd"&gt; &lt;html xmlns="http://www.w3.org/1999/xhtml" xml:lang="en" lang="en"&gt; &lt;head&gt; &lt;title&gt;Introduction to functions&lt;/title&gt; &lt;style type="text/css"&gt; body { background: black; } h1 { color: pink; } &lt;/style&gt; &lt;script type="text/javascript"&gt; function basicHelloWorld() { alert("Hello world!"); } &lt;/script&gt; &lt;/head&gt; &lt;body&gt; &lt;h1&gt;This is a header before the function&lt;/h1&gt; &lt;script type="text/javascript"&gt; basicHelloWorld() &lt;/script&gt; &lt;h1&gt;This is a header after the function!&lt;/h1&gt; &lt;/body&gt; &lt;/html&gt;</a:t>
            </a:r>
            <a:r>
              <a:rPr kumimoji="0" lang="en-US" altLang="en-US" sz="8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F6295F53-DA8C-4A4F-98A3-7D11FBF55600}"/>
              </a:ext>
            </a:extLst>
          </p:cNvPr>
          <p:cNvSpPr txBox="1"/>
          <p:nvPr/>
        </p:nvSpPr>
        <p:spPr>
          <a:xfrm>
            <a:off x="1048327" y="5231246"/>
            <a:ext cx="2552700" cy="369332"/>
          </a:xfrm>
          <a:prstGeom prst="rect">
            <a:avLst/>
          </a:prstGeom>
          <a:noFill/>
        </p:spPr>
        <p:txBody>
          <a:bodyPr wrap="square" rtlCol="0">
            <a:spAutoFit/>
          </a:bodyPr>
          <a:lstStyle/>
          <a:p>
            <a:r>
              <a:rPr lang="en-US" dirty="0">
                <a:solidFill>
                  <a:schemeClr val="accent1"/>
                </a:solidFill>
              </a:rPr>
              <a:t>introfuncx.html</a:t>
            </a:r>
          </a:p>
        </p:txBody>
      </p:sp>
    </p:spTree>
    <p:extLst>
      <p:ext uri="{BB962C8B-B14F-4D97-AF65-F5344CB8AC3E}">
        <p14:creationId xmlns:p14="http://schemas.microsoft.com/office/powerpoint/2010/main" val="2044322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49E045F-175A-4859-A3F8-845F91319E7F}"/>
              </a:ext>
            </a:extLst>
          </p:cNvPr>
          <p:cNvPicPr>
            <a:picLocks noChangeAspect="1"/>
          </p:cNvPicPr>
          <p:nvPr/>
        </p:nvPicPr>
        <p:blipFill>
          <a:blip r:embed="rId2"/>
          <a:stretch>
            <a:fillRect/>
          </a:stretch>
        </p:blipFill>
        <p:spPr>
          <a:xfrm>
            <a:off x="55123" y="194553"/>
            <a:ext cx="6858000" cy="5876925"/>
          </a:xfrm>
          <a:prstGeom prst="rect">
            <a:avLst/>
          </a:prstGeom>
        </p:spPr>
      </p:pic>
      <p:sp>
        <p:nvSpPr>
          <p:cNvPr id="5" name="TextBox 4">
            <a:extLst>
              <a:ext uri="{FF2B5EF4-FFF2-40B4-BE49-F238E27FC236}">
                <a16:creationId xmlns:a16="http://schemas.microsoft.com/office/drawing/2014/main" id="{ED03D913-371D-474D-893B-C6E3A263609C}"/>
              </a:ext>
            </a:extLst>
          </p:cNvPr>
          <p:cNvSpPr txBox="1"/>
          <p:nvPr/>
        </p:nvSpPr>
        <p:spPr>
          <a:xfrm>
            <a:off x="7606707" y="291830"/>
            <a:ext cx="3045081" cy="646331"/>
          </a:xfrm>
          <a:prstGeom prst="rect">
            <a:avLst/>
          </a:prstGeom>
          <a:noFill/>
        </p:spPr>
        <p:txBody>
          <a:bodyPr wrap="square" rtlCol="0">
            <a:spAutoFit/>
          </a:bodyPr>
          <a:lstStyle/>
          <a:p>
            <a:r>
              <a:rPr lang="en-US" dirty="0">
                <a:solidFill>
                  <a:schemeClr val="accent1"/>
                </a:solidFill>
              </a:rPr>
              <a:t>The top 4 lines are the base for XHTML</a:t>
            </a:r>
          </a:p>
        </p:txBody>
      </p:sp>
      <p:sp>
        <p:nvSpPr>
          <p:cNvPr id="6" name="TextBox 5">
            <a:extLst>
              <a:ext uri="{FF2B5EF4-FFF2-40B4-BE49-F238E27FC236}">
                <a16:creationId xmlns:a16="http://schemas.microsoft.com/office/drawing/2014/main" id="{49A44DBA-3127-42A8-B373-797F48181961}"/>
              </a:ext>
            </a:extLst>
          </p:cNvPr>
          <p:cNvSpPr txBox="1"/>
          <p:nvPr/>
        </p:nvSpPr>
        <p:spPr>
          <a:xfrm>
            <a:off x="4124529" y="1492801"/>
            <a:ext cx="4494179" cy="2308324"/>
          </a:xfrm>
          <a:prstGeom prst="rect">
            <a:avLst/>
          </a:prstGeom>
          <a:noFill/>
        </p:spPr>
        <p:txBody>
          <a:bodyPr wrap="square" rtlCol="0">
            <a:spAutoFit/>
          </a:bodyPr>
          <a:lstStyle/>
          <a:p>
            <a:r>
              <a:rPr lang="en-US" dirty="0">
                <a:solidFill>
                  <a:schemeClr val="accent1"/>
                </a:solidFill>
              </a:rPr>
              <a:t>I have set up a function in the head. It is enclosed in the &lt;script&gt; tag so the browser will know it is a script. It is called </a:t>
            </a:r>
            <a:r>
              <a:rPr lang="en-US" dirty="0" err="1">
                <a:solidFill>
                  <a:schemeClr val="accent1"/>
                </a:solidFill>
              </a:rPr>
              <a:t>basicHelloWorld</a:t>
            </a:r>
            <a:r>
              <a:rPr lang="en-US" dirty="0">
                <a:solidFill>
                  <a:schemeClr val="accent1"/>
                </a:solidFill>
              </a:rPr>
              <a:t>().  The () are necessary to convey that it is a function.  The code to execute inside the function is enclosed in curly braces. When the function is executed,</a:t>
            </a:r>
          </a:p>
          <a:p>
            <a:r>
              <a:rPr lang="en-US" dirty="0">
                <a:solidFill>
                  <a:schemeClr val="accent1"/>
                </a:solidFill>
              </a:rPr>
              <a:t>It will display an alert.</a:t>
            </a:r>
          </a:p>
        </p:txBody>
      </p:sp>
      <p:sp>
        <p:nvSpPr>
          <p:cNvPr id="7" name="TextBox 6">
            <a:extLst>
              <a:ext uri="{FF2B5EF4-FFF2-40B4-BE49-F238E27FC236}">
                <a16:creationId xmlns:a16="http://schemas.microsoft.com/office/drawing/2014/main" id="{8C04BB11-4C90-4ABB-805A-AC22F0C290BB}"/>
              </a:ext>
            </a:extLst>
          </p:cNvPr>
          <p:cNvSpPr txBox="1"/>
          <p:nvPr/>
        </p:nvSpPr>
        <p:spPr>
          <a:xfrm>
            <a:off x="6546715" y="3801125"/>
            <a:ext cx="4494179" cy="2862322"/>
          </a:xfrm>
          <a:prstGeom prst="rect">
            <a:avLst/>
          </a:prstGeom>
          <a:noFill/>
        </p:spPr>
        <p:txBody>
          <a:bodyPr wrap="square" rtlCol="0">
            <a:spAutoFit/>
          </a:bodyPr>
          <a:lstStyle/>
          <a:p>
            <a:r>
              <a:rPr lang="en-US" dirty="0">
                <a:solidFill>
                  <a:schemeClr val="accent1"/>
                </a:solidFill>
              </a:rPr>
              <a:t>I am in the body and after I put out the header in HTML I drop down and execute the function that is enclosed in the script.</a:t>
            </a:r>
          </a:p>
          <a:p>
            <a:r>
              <a:rPr lang="en-US" dirty="0">
                <a:solidFill>
                  <a:schemeClr val="accent1"/>
                </a:solidFill>
              </a:rPr>
              <a:t>Note that the script simply gives the command </a:t>
            </a:r>
            <a:r>
              <a:rPr lang="en-US" dirty="0" err="1">
                <a:solidFill>
                  <a:schemeClr val="accent1"/>
                </a:solidFill>
              </a:rPr>
              <a:t>basicHelloWorld</a:t>
            </a:r>
            <a:r>
              <a:rPr lang="en-US" dirty="0">
                <a:solidFill>
                  <a:schemeClr val="accent1"/>
                </a:solidFill>
              </a:rPr>
              <a:t>() which means execute the function of that name.</a:t>
            </a:r>
          </a:p>
          <a:p>
            <a:r>
              <a:rPr lang="en-US" dirty="0">
                <a:solidFill>
                  <a:schemeClr val="accent1"/>
                </a:solidFill>
              </a:rPr>
              <a:t>So it goes out and performs the function and when it is complete it returns and drops down to the next instruction that is outside the script.  This is another header.</a:t>
            </a:r>
          </a:p>
        </p:txBody>
      </p:sp>
    </p:spTree>
    <p:extLst>
      <p:ext uri="{BB962C8B-B14F-4D97-AF65-F5344CB8AC3E}">
        <p14:creationId xmlns:p14="http://schemas.microsoft.com/office/powerpoint/2010/main" val="245473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9F529C3-C941-49FD-8C67-82F134F64B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50000"/>
              <a:lumOff val="5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0586029-32A0-47E5-9AEC-AE3ABA6B9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AA5CF56-26F5-45B6-B4C9-011052EACF56}"/>
              </a:ext>
            </a:extLst>
          </p:cNvPr>
          <p:cNvPicPr>
            <a:picLocks noChangeAspect="1"/>
          </p:cNvPicPr>
          <p:nvPr/>
        </p:nvPicPr>
        <p:blipFill>
          <a:blip r:embed="rId2"/>
          <a:stretch>
            <a:fillRect/>
          </a:stretch>
        </p:blipFill>
        <p:spPr>
          <a:xfrm>
            <a:off x="643467" y="2760541"/>
            <a:ext cx="5294716" cy="1336915"/>
          </a:xfrm>
          <a:prstGeom prst="rect">
            <a:avLst/>
          </a:prstGeom>
        </p:spPr>
      </p:pic>
      <p:cxnSp>
        <p:nvCxnSpPr>
          <p:cNvPr id="12" name="Straight Connector 11">
            <a:extLst>
              <a:ext uri="{FF2B5EF4-FFF2-40B4-BE49-F238E27FC236}">
                <a16:creationId xmlns:a16="http://schemas.microsoft.com/office/drawing/2014/main" id="{8C730EAB-A532-4295-A302-FB4B90DB9F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79958" y="1143000"/>
            <a:ext cx="0" cy="4572000"/>
          </a:xfrm>
          <a:prstGeom prst="line">
            <a:avLst/>
          </a:prstGeom>
          <a:ln>
            <a:solidFill>
              <a:srgbClr val="4E4E4E"/>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E41B158A-D1C6-48CB-B111-82D54E2D7269}"/>
              </a:ext>
            </a:extLst>
          </p:cNvPr>
          <p:cNvPicPr>
            <a:picLocks noChangeAspect="1"/>
          </p:cNvPicPr>
          <p:nvPr/>
        </p:nvPicPr>
        <p:blipFill>
          <a:blip r:embed="rId3"/>
          <a:stretch>
            <a:fillRect/>
          </a:stretch>
        </p:blipFill>
        <p:spPr>
          <a:xfrm>
            <a:off x="546737" y="654016"/>
            <a:ext cx="5294715" cy="1932570"/>
          </a:xfrm>
          <a:prstGeom prst="rect">
            <a:avLst/>
          </a:prstGeom>
        </p:spPr>
      </p:pic>
      <p:sp>
        <p:nvSpPr>
          <p:cNvPr id="4" name="TextBox 3">
            <a:extLst>
              <a:ext uri="{FF2B5EF4-FFF2-40B4-BE49-F238E27FC236}">
                <a16:creationId xmlns:a16="http://schemas.microsoft.com/office/drawing/2014/main" id="{E59A735E-BCC8-45EA-9EB8-D7C661BDE51F}"/>
              </a:ext>
            </a:extLst>
          </p:cNvPr>
          <p:cNvSpPr txBox="1"/>
          <p:nvPr/>
        </p:nvSpPr>
        <p:spPr>
          <a:xfrm>
            <a:off x="501692" y="4097456"/>
            <a:ext cx="5362908" cy="2031325"/>
          </a:xfrm>
          <a:prstGeom prst="rect">
            <a:avLst/>
          </a:prstGeom>
          <a:noFill/>
        </p:spPr>
        <p:txBody>
          <a:bodyPr wrap="square" rtlCol="0">
            <a:spAutoFit/>
          </a:bodyPr>
          <a:lstStyle/>
          <a:p>
            <a:r>
              <a:rPr lang="en-US" dirty="0"/>
              <a:t>passfunc1x.html – I am calling the </a:t>
            </a:r>
            <a:r>
              <a:rPr lang="en-US" dirty="0" err="1"/>
              <a:t>basicHello</a:t>
            </a:r>
            <a:r>
              <a:rPr lang="en-US" dirty="0"/>
              <a:t> function and sending the literal “Ann”.  The function has a name in parenthesis which will receive the literal I pass.</a:t>
            </a:r>
          </a:p>
          <a:p>
            <a:r>
              <a:rPr lang="en-US" dirty="0"/>
              <a:t>Inside the function I am saying Hello and concatenating the contents of </a:t>
            </a:r>
            <a:r>
              <a:rPr lang="en-US" dirty="0" err="1"/>
              <a:t>passedName</a:t>
            </a:r>
            <a:r>
              <a:rPr lang="en-US" dirty="0"/>
              <a:t>.  So I say Hello Ann.</a:t>
            </a:r>
          </a:p>
          <a:p>
            <a:r>
              <a:rPr lang="en-US" dirty="0"/>
              <a:t>When the function is complete, I return and drop down to the h1 tag and display the header.</a:t>
            </a:r>
          </a:p>
        </p:txBody>
      </p:sp>
      <p:sp>
        <p:nvSpPr>
          <p:cNvPr id="5" name="TextBox 4">
            <a:extLst>
              <a:ext uri="{FF2B5EF4-FFF2-40B4-BE49-F238E27FC236}">
                <a16:creationId xmlns:a16="http://schemas.microsoft.com/office/drawing/2014/main" id="{ECA805DF-E4B6-4353-9A82-B647D85303B5}"/>
              </a:ext>
            </a:extLst>
          </p:cNvPr>
          <p:cNvSpPr txBox="1"/>
          <p:nvPr/>
        </p:nvSpPr>
        <p:spPr>
          <a:xfrm>
            <a:off x="6502400" y="1054100"/>
            <a:ext cx="4813297" cy="5092700"/>
          </a:xfrm>
          <a:prstGeom prst="rect">
            <a:avLst/>
          </a:prstGeom>
          <a:noFill/>
        </p:spPr>
        <p:txBody>
          <a:bodyPr wrap="square" rtlCol="0">
            <a:spAutoFit/>
          </a:bodyPr>
          <a:lstStyle/>
          <a:p>
            <a:endParaRPr lang="en-US" dirty="0"/>
          </a:p>
        </p:txBody>
      </p:sp>
      <p:sp>
        <p:nvSpPr>
          <p:cNvPr id="9" name="TextBox 8">
            <a:extLst>
              <a:ext uri="{FF2B5EF4-FFF2-40B4-BE49-F238E27FC236}">
                <a16:creationId xmlns:a16="http://schemas.microsoft.com/office/drawing/2014/main" id="{665EF25F-9748-44F5-9FA7-55F953638C38}"/>
              </a:ext>
            </a:extLst>
          </p:cNvPr>
          <p:cNvSpPr txBox="1"/>
          <p:nvPr/>
        </p:nvSpPr>
        <p:spPr>
          <a:xfrm>
            <a:off x="6654800" y="1206500"/>
            <a:ext cx="4813297" cy="5092700"/>
          </a:xfrm>
          <a:prstGeom prst="rect">
            <a:avLst/>
          </a:prstGeom>
          <a:noFill/>
        </p:spPr>
        <p:txBody>
          <a:bodyPr wrap="square" rtlCol="0">
            <a:spAutoFit/>
          </a:bodyPr>
          <a:lstStyle/>
          <a:p>
            <a:endParaRPr lang="en-US" dirty="0"/>
          </a:p>
        </p:txBody>
      </p:sp>
      <p:sp>
        <p:nvSpPr>
          <p:cNvPr id="11" name="TextBox 10">
            <a:extLst>
              <a:ext uri="{FF2B5EF4-FFF2-40B4-BE49-F238E27FC236}">
                <a16:creationId xmlns:a16="http://schemas.microsoft.com/office/drawing/2014/main" id="{60729540-6F74-4663-9380-B8FD2EC2A688}"/>
              </a:ext>
            </a:extLst>
          </p:cNvPr>
          <p:cNvSpPr txBox="1"/>
          <p:nvPr/>
        </p:nvSpPr>
        <p:spPr>
          <a:xfrm>
            <a:off x="6807200" y="1358900"/>
            <a:ext cx="4813297" cy="5092700"/>
          </a:xfrm>
          <a:prstGeom prst="rect">
            <a:avLst/>
          </a:prstGeom>
          <a:noFill/>
        </p:spPr>
        <p:txBody>
          <a:bodyPr wrap="square" rtlCol="0">
            <a:spAutoFit/>
          </a:bodyPr>
          <a:lstStyle/>
          <a:p>
            <a:endParaRPr lang="en-US" dirty="0"/>
          </a:p>
        </p:txBody>
      </p:sp>
      <p:sp>
        <p:nvSpPr>
          <p:cNvPr id="13" name="TextBox 12">
            <a:extLst>
              <a:ext uri="{FF2B5EF4-FFF2-40B4-BE49-F238E27FC236}">
                <a16:creationId xmlns:a16="http://schemas.microsoft.com/office/drawing/2014/main" id="{322EFCC7-585F-48A4-8BE7-8ED60FF643D2}"/>
              </a:ext>
            </a:extLst>
          </p:cNvPr>
          <p:cNvSpPr txBox="1"/>
          <p:nvPr/>
        </p:nvSpPr>
        <p:spPr>
          <a:xfrm>
            <a:off x="6959600" y="1511300"/>
            <a:ext cx="4813297" cy="5092700"/>
          </a:xfrm>
          <a:prstGeom prst="rect">
            <a:avLst/>
          </a:prstGeom>
          <a:noFill/>
        </p:spPr>
        <p:txBody>
          <a:bodyPr wrap="square" rtlCol="0">
            <a:spAutoFit/>
          </a:bodyPr>
          <a:lstStyle/>
          <a:p>
            <a:endParaRPr lang="en-US" dirty="0"/>
          </a:p>
        </p:txBody>
      </p:sp>
      <p:sp>
        <p:nvSpPr>
          <p:cNvPr id="14" name="TextBox 13">
            <a:extLst>
              <a:ext uri="{FF2B5EF4-FFF2-40B4-BE49-F238E27FC236}">
                <a16:creationId xmlns:a16="http://schemas.microsoft.com/office/drawing/2014/main" id="{5DCE7742-A684-4A71-A21A-9DB9E84B54BF}"/>
              </a:ext>
            </a:extLst>
          </p:cNvPr>
          <p:cNvSpPr txBox="1"/>
          <p:nvPr/>
        </p:nvSpPr>
        <p:spPr>
          <a:xfrm>
            <a:off x="7112000" y="1663700"/>
            <a:ext cx="4813297" cy="5092700"/>
          </a:xfrm>
          <a:prstGeom prst="rect">
            <a:avLst/>
          </a:prstGeom>
          <a:noFill/>
        </p:spPr>
        <p:txBody>
          <a:bodyPr wrap="square" rtlCol="0">
            <a:spAutoFit/>
          </a:bodyPr>
          <a:lstStyle/>
          <a:p>
            <a:endParaRPr lang="en-US" dirty="0"/>
          </a:p>
        </p:txBody>
      </p:sp>
      <p:sp>
        <p:nvSpPr>
          <p:cNvPr id="15" name="TextBox 14">
            <a:extLst>
              <a:ext uri="{FF2B5EF4-FFF2-40B4-BE49-F238E27FC236}">
                <a16:creationId xmlns:a16="http://schemas.microsoft.com/office/drawing/2014/main" id="{0F420064-7DB0-4D8E-8E37-CFFF5A6657CA}"/>
              </a:ext>
            </a:extLst>
          </p:cNvPr>
          <p:cNvSpPr txBox="1"/>
          <p:nvPr/>
        </p:nvSpPr>
        <p:spPr>
          <a:xfrm>
            <a:off x="6263893" y="901700"/>
            <a:ext cx="4813297" cy="5092700"/>
          </a:xfrm>
          <a:prstGeom prst="rect">
            <a:avLst/>
          </a:prstGeom>
          <a:noFill/>
        </p:spPr>
        <p:txBody>
          <a:bodyPr wrap="square" rtlCol="0">
            <a:spAutoFit/>
          </a:bodyPr>
          <a:lstStyle/>
          <a:p>
            <a:endParaRPr lang="en-US" dirty="0"/>
          </a:p>
        </p:txBody>
      </p:sp>
      <p:pic>
        <p:nvPicPr>
          <p:cNvPr id="18" name="Picture 17">
            <a:extLst>
              <a:ext uri="{FF2B5EF4-FFF2-40B4-BE49-F238E27FC236}">
                <a16:creationId xmlns:a16="http://schemas.microsoft.com/office/drawing/2014/main" id="{00B68500-8D0F-4F22-8038-5F71B3B00A64}"/>
              </a:ext>
            </a:extLst>
          </p:cNvPr>
          <p:cNvPicPr>
            <a:picLocks noChangeAspect="1"/>
          </p:cNvPicPr>
          <p:nvPr/>
        </p:nvPicPr>
        <p:blipFill>
          <a:blip r:embed="rId4"/>
          <a:stretch>
            <a:fillRect/>
          </a:stretch>
        </p:blipFill>
        <p:spPr>
          <a:xfrm>
            <a:off x="6255509" y="574040"/>
            <a:ext cx="4572000" cy="5429250"/>
          </a:xfrm>
          <a:prstGeom prst="rect">
            <a:avLst/>
          </a:prstGeom>
        </p:spPr>
      </p:pic>
      <p:sp>
        <p:nvSpPr>
          <p:cNvPr id="19" name="TextBox 18">
            <a:extLst>
              <a:ext uri="{FF2B5EF4-FFF2-40B4-BE49-F238E27FC236}">
                <a16:creationId xmlns:a16="http://schemas.microsoft.com/office/drawing/2014/main" id="{B8C7635A-F1AC-4F12-A00F-0F4438E08831}"/>
              </a:ext>
            </a:extLst>
          </p:cNvPr>
          <p:cNvSpPr txBox="1"/>
          <p:nvPr/>
        </p:nvSpPr>
        <p:spPr>
          <a:xfrm>
            <a:off x="5122416" y="355107"/>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481986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8474706-EE95-4E98-B62C-5A5E1B0A10E1}"/>
              </a:ext>
            </a:extLst>
          </p:cNvPr>
          <p:cNvPicPr>
            <a:picLocks noChangeAspect="1"/>
          </p:cNvPicPr>
          <p:nvPr/>
        </p:nvPicPr>
        <p:blipFill>
          <a:blip r:embed="rId2"/>
          <a:stretch>
            <a:fillRect/>
          </a:stretch>
        </p:blipFill>
        <p:spPr>
          <a:xfrm>
            <a:off x="131967" y="9065"/>
            <a:ext cx="8923543" cy="3322016"/>
          </a:xfrm>
          <a:prstGeom prst="rect">
            <a:avLst/>
          </a:prstGeom>
        </p:spPr>
      </p:pic>
      <p:pic>
        <p:nvPicPr>
          <p:cNvPr id="3" name="Picture 2">
            <a:extLst>
              <a:ext uri="{FF2B5EF4-FFF2-40B4-BE49-F238E27FC236}">
                <a16:creationId xmlns:a16="http://schemas.microsoft.com/office/drawing/2014/main" id="{B11F2817-8D22-4C59-B8A6-0853487BEBE8}"/>
              </a:ext>
            </a:extLst>
          </p:cNvPr>
          <p:cNvPicPr>
            <a:picLocks noChangeAspect="1"/>
          </p:cNvPicPr>
          <p:nvPr/>
        </p:nvPicPr>
        <p:blipFill>
          <a:blip r:embed="rId3"/>
          <a:stretch>
            <a:fillRect/>
          </a:stretch>
        </p:blipFill>
        <p:spPr>
          <a:xfrm>
            <a:off x="3175819" y="3526920"/>
            <a:ext cx="8770374" cy="3170372"/>
          </a:xfrm>
          <a:prstGeom prst="rect">
            <a:avLst/>
          </a:prstGeom>
        </p:spPr>
      </p:pic>
      <p:sp>
        <p:nvSpPr>
          <p:cNvPr id="4" name="TextBox 3">
            <a:extLst>
              <a:ext uri="{FF2B5EF4-FFF2-40B4-BE49-F238E27FC236}">
                <a16:creationId xmlns:a16="http://schemas.microsoft.com/office/drawing/2014/main" id="{DA344536-B2A1-482C-9414-A4FA88353BEF}"/>
              </a:ext>
            </a:extLst>
          </p:cNvPr>
          <p:cNvSpPr txBox="1"/>
          <p:nvPr/>
        </p:nvSpPr>
        <p:spPr>
          <a:xfrm>
            <a:off x="9399639" y="1317523"/>
            <a:ext cx="2359742" cy="369332"/>
          </a:xfrm>
          <a:prstGeom prst="rect">
            <a:avLst/>
          </a:prstGeom>
          <a:noFill/>
        </p:spPr>
        <p:txBody>
          <a:bodyPr wrap="square" rtlCol="0">
            <a:spAutoFit/>
          </a:bodyPr>
          <a:lstStyle/>
          <a:p>
            <a:r>
              <a:rPr lang="en-US" dirty="0">
                <a:solidFill>
                  <a:schemeClr val="accent1"/>
                </a:solidFill>
              </a:rPr>
              <a:t>passfunc25.html</a:t>
            </a:r>
          </a:p>
        </p:txBody>
      </p:sp>
    </p:spTree>
    <p:extLst>
      <p:ext uri="{BB962C8B-B14F-4D97-AF65-F5344CB8AC3E}">
        <p14:creationId xmlns:p14="http://schemas.microsoft.com/office/powerpoint/2010/main" val="2548680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D32C3E7-1C98-4989-8F35-644553926D48}"/>
              </a:ext>
            </a:extLst>
          </p:cNvPr>
          <p:cNvPicPr>
            <a:picLocks noChangeAspect="1"/>
          </p:cNvPicPr>
          <p:nvPr/>
        </p:nvPicPr>
        <p:blipFill>
          <a:blip r:embed="rId2"/>
          <a:stretch>
            <a:fillRect/>
          </a:stretch>
        </p:blipFill>
        <p:spPr>
          <a:xfrm>
            <a:off x="620046" y="262858"/>
            <a:ext cx="4914900" cy="5781675"/>
          </a:xfrm>
          <a:prstGeom prst="rect">
            <a:avLst/>
          </a:prstGeom>
        </p:spPr>
      </p:pic>
      <p:sp>
        <p:nvSpPr>
          <p:cNvPr id="4" name="TextBox 3">
            <a:extLst>
              <a:ext uri="{FF2B5EF4-FFF2-40B4-BE49-F238E27FC236}">
                <a16:creationId xmlns:a16="http://schemas.microsoft.com/office/drawing/2014/main" id="{BC9340C1-6EAC-4F5D-BADB-B9B144B8F523}"/>
              </a:ext>
            </a:extLst>
          </p:cNvPr>
          <p:cNvSpPr txBox="1"/>
          <p:nvPr/>
        </p:nvSpPr>
        <p:spPr>
          <a:xfrm>
            <a:off x="5378245" y="2497394"/>
            <a:ext cx="6312310" cy="2031325"/>
          </a:xfrm>
          <a:prstGeom prst="rect">
            <a:avLst/>
          </a:prstGeom>
          <a:noFill/>
        </p:spPr>
        <p:txBody>
          <a:bodyPr wrap="square" rtlCol="0">
            <a:spAutoFit/>
          </a:bodyPr>
          <a:lstStyle/>
          <a:p>
            <a:r>
              <a:rPr lang="en-US" dirty="0">
                <a:solidFill>
                  <a:schemeClr val="accent1"/>
                </a:solidFill>
              </a:rPr>
              <a:t>In this example, note that the function is being passed </a:t>
            </a:r>
            <a:r>
              <a:rPr lang="en-US" dirty="0" err="1">
                <a:solidFill>
                  <a:schemeClr val="accent1"/>
                </a:solidFill>
              </a:rPr>
              <a:t>theName</a:t>
            </a:r>
            <a:r>
              <a:rPr lang="en-US" dirty="0">
                <a:solidFill>
                  <a:schemeClr val="accent1"/>
                </a:solidFill>
              </a:rPr>
              <a:t> and it is receiving the data as </a:t>
            </a:r>
            <a:r>
              <a:rPr lang="en-US" dirty="0" err="1">
                <a:solidFill>
                  <a:schemeClr val="accent1"/>
                </a:solidFill>
              </a:rPr>
              <a:t>passedName</a:t>
            </a:r>
            <a:r>
              <a:rPr lang="en-US" dirty="0">
                <a:solidFill>
                  <a:schemeClr val="accent1"/>
                </a:solidFill>
              </a:rPr>
              <a:t>.  It is acceptable to use the same name for the memory variable or different names.</a:t>
            </a:r>
          </a:p>
          <a:p>
            <a:endParaRPr lang="en-US" dirty="0">
              <a:solidFill>
                <a:schemeClr val="accent1"/>
              </a:solidFill>
            </a:endParaRPr>
          </a:p>
          <a:p>
            <a:r>
              <a:rPr lang="en-US" dirty="0">
                <a:solidFill>
                  <a:schemeClr val="accent1"/>
                </a:solidFill>
              </a:rPr>
              <a:t>In this example, the name to be passed is entered in using a prompt.  Note that </a:t>
            </a:r>
            <a:r>
              <a:rPr lang="en-US" dirty="0" err="1">
                <a:solidFill>
                  <a:schemeClr val="accent1"/>
                </a:solidFill>
              </a:rPr>
              <a:t>window.prompt</a:t>
            </a:r>
            <a:r>
              <a:rPr lang="en-US" dirty="0">
                <a:solidFill>
                  <a:schemeClr val="accent1"/>
                </a:solidFill>
              </a:rPr>
              <a:t>() could also have been written as prompt().</a:t>
            </a:r>
          </a:p>
        </p:txBody>
      </p:sp>
    </p:spTree>
    <p:extLst>
      <p:ext uri="{BB962C8B-B14F-4D97-AF65-F5344CB8AC3E}">
        <p14:creationId xmlns:p14="http://schemas.microsoft.com/office/powerpoint/2010/main" val="1424367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EBAC7A1-5C09-4BDB-AC2A-241F2A50BB54}"/>
              </a:ext>
            </a:extLst>
          </p:cNvPr>
          <p:cNvPicPr>
            <a:picLocks noChangeAspect="1"/>
          </p:cNvPicPr>
          <p:nvPr/>
        </p:nvPicPr>
        <p:blipFill>
          <a:blip r:embed="rId2"/>
          <a:stretch>
            <a:fillRect/>
          </a:stretch>
        </p:blipFill>
        <p:spPr>
          <a:xfrm>
            <a:off x="0" y="124825"/>
            <a:ext cx="10515600" cy="3952875"/>
          </a:xfrm>
          <a:prstGeom prst="rect">
            <a:avLst/>
          </a:prstGeom>
        </p:spPr>
      </p:pic>
      <p:pic>
        <p:nvPicPr>
          <p:cNvPr id="3" name="Picture 2">
            <a:extLst>
              <a:ext uri="{FF2B5EF4-FFF2-40B4-BE49-F238E27FC236}">
                <a16:creationId xmlns:a16="http://schemas.microsoft.com/office/drawing/2014/main" id="{0B8C923F-98C4-4B64-8191-79EF701E567D}"/>
              </a:ext>
            </a:extLst>
          </p:cNvPr>
          <p:cNvPicPr>
            <a:picLocks noChangeAspect="1"/>
          </p:cNvPicPr>
          <p:nvPr/>
        </p:nvPicPr>
        <p:blipFill>
          <a:blip r:embed="rId3"/>
          <a:stretch>
            <a:fillRect/>
          </a:stretch>
        </p:blipFill>
        <p:spPr>
          <a:xfrm>
            <a:off x="3176741" y="3297801"/>
            <a:ext cx="4324350" cy="2228850"/>
          </a:xfrm>
          <a:prstGeom prst="rect">
            <a:avLst/>
          </a:prstGeom>
        </p:spPr>
      </p:pic>
      <p:pic>
        <p:nvPicPr>
          <p:cNvPr id="4" name="Picture 3">
            <a:extLst>
              <a:ext uri="{FF2B5EF4-FFF2-40B4-BE49-F238E27FC236}">
                <a16:creationId xmlns:a16="http://schemas.microsoft.com/office/drawing/2014/main" id="{314FD2A1-88DC-438D-9A7E-A596880549FB}"/>
              </a:ext>
            </a:extLst>
          </p:cNvPr>
          <p:cNvPicPr>
            <a:picLocks noChangeAspect="1"/>
          </p:cNvPicPr>
          <p:nvPr/>
        </p:nvPicPr>
        <p:blipFill>
          <a:blip r:embed="rId4"/>
          <a:stretch>
            <a:fillRect/>
          </a:stretch>
        </p:blipFill>
        <p:spPr>
          <a:xfrm>
            <a:off x="6964926" y="4369363"/>
            <a:ext cx="4495800" cy="2314575"/>
          </a:xfrm>
          <a:prstGeom prst="rect">
            <a:avLst/>
          </a:prstGeom>
        </p:spPr>
      </p:pic>
      <p:sp>
        <p:nvSpPr>
          <p:cNvPr id="6" name="TextBox 5">
            <a:extLst>
              <a:ext uri="{FF2B5EF4-FFF2-40B4-BE49-F238E27FC236}">
                <a16:creationId xmlns:a16="http://schemas.microsoft.com/office/drawing/2014/main" id="{B13EC448-D016-4EC9-BECA-38B1957D31A0}"/>
              </a:ext>
            </a:extLst>
          </p:cNvPr>
          <p:cNvSpPr txBox="1"/>
          <p:nvPr/>
        </p:nvSpPr>
        <p:spPr>
          <a:xfrm>
            <a:off x="941033" y="5735962"/>
            <a:ext cx="3746376" cy="923330"/>
          </a:xfrm>
          <a:prstGeom prst="rect">
            <a:avLst/>
          </a:prstGeom>
          <a:noFill/>
        </p:spPr>
        <p:txBody>
          <a:bodyPr wrap="square" rtlCol="0">
            <a:spAutoFit/>
          </a:bodyPr>
          <a:lstStyle/>
          <a:p>
            <a:r>
              <a:rPr lang="en-US" dirty="0">
                <a:solidFill>
                  <a:schemeClr val="accent1"/>
                </a:solidFill>
              </a:rPr>
              <a:t>passfunc35.html – after you see the full name and click off you will see the header after the function</a:t>
            </a:r>
          </a:p>
        </p:txBody>
      </p:sp>
    </p:spTree>
    <p:extLst>
      <p:ext uri="{BB962C8B-B14F-4D97-AF65-F5344CB8AC3E}">
        <p14:creationId xmlns:p14="http://schemas.microsoft.com/office/powerpoint/2010/main" val="278670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CF7C9F0-F2DE-449D-9EC6-DFD83ECF8C35}"/>
              </a:ext>
            </a:extLst>
          </p:cNvPr>
          <p:cNvPicPr>
            <a:picLocks noChangeAspect="1"/>
          </p:cNvPicPr>
          <p:nvPr/>
        </p:nvPicPr>
        <p:blipFill>
          <a:blip r:embed="rId2"/>
          <a:stretch>
            <a:fillRect/>
          </a:stretch>
        </p:blipFill>
        <p:spPr>
          <a:xfrm>
            <a:off x="591318" y="201408"/>
            <a:ext cx="5876925" cy="6238875"/>
          </a:xfrm>
          <a:prstGeom prst="rect">
            <a:avLst/>
          </a:prstGeom>
        </p:spPr>
      </p:pic>
      <p:sp>
        <p:nvSpPr>
          <p:cNvPr id="4" name="TextBox 3">
            <a:extLst>
              <a:ext uri="{FF2B5EF4-FFF2-40B4-BE49-F238E27FC236}">
                <a16:creationId xmlns:a16="http://schemas.microsoft.com/office/drawing/2014/main" id="{88CD9392-A1DB-4866-92BD-B82B7C68F44D}"/>
              </a:ext>
            </a:extLst>
          </p:cNvPr>
          <p:cNvSpPr txBox="1"/>
          <p:nvPr/>
        </p:nvSpPr>
        <p:spPr>
          <a:xfrm>
            <a:off x="6578353" y="1642369"/>
            <a:ext cx="4660777" cy="1754326"/>
          </a:xfrm>
          <a:prstGeom prst="rect">
            <a:avLst/>
          </a:prstGeom>
          <a:noFill/>
        </p:spPr>
        <p:txBody>
          <a:bodyPr wrap="square" rtlCol="0">
            <a:spAutoFit/>
          </a:bodyPr>
          <a:lstStyle/>
          <a:p>
            <a:r>
              <a:rPr lang="en-US" dirty="0">
                <a:solidFill>
                  <a:schemeClr val="accent1"/>
                </a:solidFill>
              </a:rPr>
              <a:t>I am passing </a:t>
            </a:r>
            <a:r>
              <a:rPr lang="en-US" dirty="0" err="1">
                <a:solidFill>
                  <a:schemeClr val="accent1"/>
                </a:solidFill>
              </a:rPr>
              <a:t>firstName</a:t>
            </a:r>
            <a:r>
              <a:rPr lang="en-US" dirty="0">
                <a:solidFill>
                  <a:schemeClr val="accent1"/>
                </a:solidFill>
              </a:rPr>
              <a:t> and </a:t>
            </a:r>
            <a:r>
              <a:rPr lang="en-US" dirty="0" err="1">
                <a:solidFill>
                  <a:schemeClr val="accent1"/>
                </a:solidFill>
              </a:rPr>
              <a:t>lastName</a:t>
            </a:r>
            <a:r>
              <a:rPr lang="en-US" dirty="0">
                <a:solidFill>
                  <a:schemeClr val="accent1"/>
                </a:solidFill>
              </a:rPr>
              <a:t>. The first thing I sent is received in </a:t>
            </a:r>
            <a:r>
              <a:rPr lang="en-US" dirty="0" err="1">
                <a:solidFill>
                  <a:schemeClr val="accent1"/>
                </a:solidFill>
              </a:rPr>
              <a:t>firstName</a:t>
            </a:r>
            <a:r>
              <a:rPr lang="en-US" dirty="0">
                <a:solidFill>
                  <a:schemeClr val="accent1"/>
                </a:solidFill>
              </a:rPr>
              <a:t> and the second one is received in </a:t>
            </a:r>
            <a:r>
              <a:rPr lang="en-US" dirty="0" err="1">
                <a:solidFill>
                  <a:schemeClr val="accent1"/>
                </a:solidFill>
              </a:rPr>
              <a:t>lastName</a:t>
            </a:r>
            <a:r>
              <a:rPr lang="en-US" dirty="0">
                <a:solidFill>
                  <a:schemeClr val="accent1"/>
                </a:solidFill>
              </a:rPr>
              <a:t>.  The sending and receiving fields do not have to be the same.  It is the order that matters. The first thing sent is the first received.</a:t>
            </a:r>
          </a:p>
        </p:txBody>
      </p:sp>
    </p:spTree>
    <p:extLst>
      <p:ext uri="{BB962C8B-B14F-4D97-AF65-F5344CB8AC3E}">
        <p14:creationId xmlns:p14="http://schemas.microsoft.com/office/powerpoint/2010/main" val="3176583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1B49412-3E9D-4AB5-8BA2-34B14ADFAE89}"/>
              </a:ext>
            </a:extLst>
          </p:cNvPr>
          <p:cNvPicPr>
            <a:picLocks noChangeAspect="1"/>
          </p:cNvPicPr>
          <p:nvPr/>
        </p:nvPicPr>
        <p:blipFill>
          <a:blip r:embed="rId2"/>
          <a:stretch>
            <a:fillRect/>
          </a:stretch>
        </p:blipFill>
        <p:spPr>
          <a:xfrm>
            <a:off x="225067" y="104006"/>
            <a:ext cx="6008586" cy="3857625"/>
          </a:xfrm>
          <a:prstGeom prst="rect">
            <a:avLst/>
          </a:prstGeom>
        </p:spPr>
      </p:pic>
      <p:pic>
        <p:nvPicPr>
          <p:cNvPr id="7" name="Picture 6">
            <a:extLst>
              <a:ext uri="{FF2B5EF4-FFF2-40B4-BE49-F238E27FC236}">
                <a16:creationId xmlns:a16="http://schemas.microsoft.com/office/drawing/2014/main" id="{CEB24BBE-0069-4749-A228-0813FC150373}"/>
              </a:ext>
            </a:extLst>
          </p:cNvPr>
          <p:cNvPicPr>
            <a:picLocks noChangeAspect="1"/>
          </p:cNvPicPr>
          <p:nvPr/>
        </p:nvPicPr>
        <p:blipFill>
          <a:blip r:embed="rId3"/>
          <a:stretch>
            <a:fillRect/>
          </a:stretch>
        </p:blipFill>
        <p:spPr>
          <a:xfrm>
            <a:off x="5994277" y="104006"/>
            <a:ext cx="6286500" cy="6457950"/>
          </a:xfrm>
          <a:prstGeom prst="rect">
            <a:avLst/>
          </a:prstGeom>
        </p:spPr>
      </p:pic>
      <p:sp>
        <p:nvSpPr>
          <p:cNvPr id="8" name="TextBox 7">
            <a:extLst>
              <a:ext uri="{FF2B5EF4-FFF2-40B4-BE49-F238E27FC236}">
                <a16:creationId xmlns:a16="http://schemas.microsoft.com/office/drawing/2014/main" id="{F6610AB7-2D50-4281-857D-D4B693AAA6D8}"/>
              </a:ext>
            </a:extLst>
          </p:cNvPr>
          <p:cNvSpPr txBox="1"/>
          <p:nvPr/>
        </p:nvSpPr>
        <p:spPr>
          <a:xfrm>
            <a:off x="1349406" y="3006679"/>
            <a:ext cx="2663301" cy="369332"/>
          </a:xfrm>
          <a:prstGeom prst="rect">
            <a:avLst/>
          </a:prstGeom>
          <a:noFill/>
        </p:spPr>
        <p:txBody>
          <a:bodyPr wrap="square" rtlCol="0">
            <a:spAutoFit/>
          </a:bodyPr>
          <a:lstStyle/>
          <a:p>
            <a:r>
              <a:rPr lang="en-US" dirty="0"/>
              <a:t>passfunc45.html</a:t>
            </a:r>
          </a:p>
        </p:txBody>
      </p:sp>
      <p:sp>
        <p:nvSpPr>
          <p:cNvPr id="10" name="TextBox 9">
            <a:extLst>
              <a:ext uri="{FF2B5EF4-FFF2-40B4-BE49-F238E27FC236}">
                <a16:creationId xmlns:a16="http://schemas.microsoft.com/office/drawing/2014/main" id="{38201E53-9D97-4654-8F66-F900E626BCD6}"/>
              </a:ext>
            </a:extLst>
          </p:cNvPr>
          <p:cNvSpPr txBox="1"/>
          <p:nvPr/>
        </p:nvSpPr>
        <p:spPr>
          <a:xfrm>
            <a:off x="225067" y="4243526"/>
            <a:ext cx="5870933" cy="2585323"/>
          </a:xfrm>
          <a:prstGeom prst="rect">
            <a:avLst/>
          </a:prstGeom>
          <a:noFill/>
        </p:spPr>
        <p:txBody>
          <a:bodyPr wrap="square" rtlCol="0">
            <a:spAutoFit/>
          </a:bodyPr>
          <a:lstStyle/>
          <a:p>
            <a:r>
              <a:rPr lang="en-US" dirty="0">
                <a:solidFill>
                  <a:schemeClr val="accent1"/>
                </a:solidFill>
              </a:rPr>
              <a:t>passfunc45.html- in this code I am setting up a form to </a:t>
            </a:r>
            <a:r>
              <a:rPr lang="en-US" dirty="0" err="1">
                <a:solidFill>
                  <a:schemeClr val="accent1"/>
                </a:solidFill>
              </a:rPr>
              <a:t>to</a:t>
            </a:r>
            <a:r>
              <a:rPr lang="en-US" dirty="0">
                <a:solidFill>
                  <a:schemeClr val="accent1"/>
                </a:solidFill>
              </a:rPr>
              <a:t> hold the information.  I am using input type with a name of </a:t>
            </a:r>
            <a:r>
              <a:rPr lang="en-US" dirty="0" err="1">
                <a:solidFill>
                  <a:schemeClr val="accent1"/>
                </a:solidFill>
              </a:rPr>
              <a:t>firstIn</a:t>
            </a:r>
            <a:r>
              <a:rPr lang="en-US" dirty="0">
                <a:solidFill>
                  <a:schemeClr val="accent1"/>
                </a:solidFill>
              </a:rPr>
              <a:t> and a name of </a:t>
            </a:r>
            <a:r>
              <a:rPr lang="en-US" dirty="0" err="1">
                <a:solidFill>
                  <a:schemeClr val="accent1"/>
                </a:solidFill>
              </a:rPr>
              <a:t>lastIn</a:t>
            </a:r>
            <a:r>
              <a:rPr lang="en-US" dirty="0">
                <a:solidFill>
                  <a:schemeClr val="accent1"/>
                </a:solidFill>
              </a:rPr>
              <a:t>.  The form also has a click button you can press to send information to the function.  </a:t>
            </a:r>
          </a:p>
          <a:p>
            <a:r>
              <a:rPr lang="en-US" dirty="0">
                <a:solidFill>
                  <a:schemeClr val="accent1"/>
                </a:solidFill>
              </a:rPr>
              <a:t>When you are working with information collected in input type you need to specify that you want to use the value property as opposed to other properties.  You need to use </a:t>
            </a:r>
            <a:r>
              <a:rPr lang="en-US" dirty="0" err="1">
                <a:solidFill>
                  <a:schemeClr val="accent1"/>
                </a:solidFill>
              </a:rPr>
              <a:t>firstIn.value</a:t>
            </a:r>
            <a:r>
              <a:rPr lang="en-US" dirty="0">
                <a:solidFill>
                  <a:schemeClr val="accent1"/>
                </a:solidFill>
              </a:rPr>
              <a:t> and </a:t>
            </a:r>
            <a:r>
              <a:rPr lang="en-US" dirty="0" err="1">
                <a:solidFill>
                  <a:schemeClr val="accent1"/>
                </a:solidFill>
              </a:rPr>
              <a:t>lastIn.value</a:t>
            </a:r>
            <a:r>
              <a:rPr lang="en-US" dirty="0">
                <a:solidFill>
                  <a:schemeClr val="accent1"/>
                </a:solidFill>
              </a:rPr>
              <a:t> to make this happen.</a:t>
            </a:r>
          </a:p>
          <a:p>
            <a:r>
              <a:rPr lang="en-US" dirty="0">
                <a:solidFill>
                  <a:schemeClr val="accent1"/>
                </a:solidFill>
              </a:rPr>
              <a:t>Note that on the form you do not need action=“#”.</a:t>
            </a:r>
          </a:p>
        </p:txBody>
      </p:sp>
    </p:spTree>
    <p:extLst>
      <p:ext uri="{BB962C8B-B14F-4D97-AF65-F5344CB8AC3E}">
        <p14:creationId xmlns:p14="http://schemas.microsoft.com/office/powerpoint/2010/main" val="10929363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1322</TotalTime>
  <Words>933</Words>
  <Application>Microsoft Office PowerPoint</Application>
  <PresentationFormat>Widescreen</PresentationFormat>
  <Paragraphs>37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Arial Unicode MS</vt:lpstr>
      <vt:lpstr>Calibri</vt:lpstr>
      <vt:lpstr>Calibri Light</vt:lpstr>
      <vt:lpstr>Office Theme</vt:lpstr>
      <vt:lpstr>Functions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Functions</dc:title>
  <dc:creator>Priscilla Grocer</dc:creator>
  <cp:lastModifiedBy>Priscilla Grocer</cp:lastModifiedBy>
  <cp:revision>23</cp:revision>
  <dcterms:created xsi:type="dcterms:W3CDTF">2020-03-21T18:41:40Z</dcterms:created>
  <dcterms:modified xsi:type="dcterms:W3CDTF">2020-03-22T16:43:58Z</dcterms:modified>
</cp:coreProperties>
</file>